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03" r:id="rId4"/>
  </p:sldMasterIdLst>
  <p:notesMasterIdLst>
    <p:notesMasterId r:id="rId15"/>
  </p:notesMasterIdLst>
  <p:handoutMasterIdLst>
    <p:handoutMasterId r:id="rId16"/>
  </p:handoutMasterIdLst>
  <p:sldIdLst>
    <p:sldId id="2141410545" r:id="rId5"/>
    <p:sldId id="2141410546" r:id="rId6"/>
    <p:sldId id="2141410547" r:id="rId7"/>
    <p:sldId id="2141410548" r:id="rId8"/>
    <p:sldId id="2141410549" r:id="rId9"/>
    <p:sldId id="2141410550" r:id="rId10"/>
    <p:sldId id="2141410551" r:id="rId11"/>
    <p:sldId id="2141410552" r:id="rId12"/>
    <p:sldId id="2141410553" r:id="rId13"/>
    <p:sldId id="2141410554" r:id="rId14"/>
  </p:sldIdLst>
  <p:sldSz cx="9144000" cy="5143500" type="screen16x9"/>
  <p:notesSz cx="6858000" cy="9144000"/>
  <p:embeddedFontLst>
    <p:embeddedFont>
      <p:font typeface="Franklin Gothic Book" panose="020B0503020102020204" pitchFamily="34" charset="0"/>
      <p:regular r:id="rId17"/>
      <p:italic r:id="rId18"/>
    </p:embeddedFont>
    <p:embeddedFont>
      <p:font typeface="Roboto Light" panose="02000000000000000000" pitchFamily="2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6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England Lee" initials="BEL" lastIdx="5" clrIdx="0"/>
  <p:cmAuthor id="2" name="mott.kendal@gmail.com" initials="m" lastIdx="5" clrIdx="1"/>
  <p:cmAuthor id="3" name="Steve Budd" initials="SB" lastIdx="10" clrIdx="2">
    <p:extLst>
      <p:ext uri="{19B8F6BF-5375-455C-9EA6-DF929625EA0E}">
        <p15:presenceInfo xmlns:p15="http://schemas.microsoft.com/office/powerpoint/2012/main" userId="S-1-5-21-64690814-2474331639-2337774507-1206" providerId="AD"/>
      </p:ext>
    </p:extLst>
  </p:cmAuthor>
  <p:cmAuthor id="4" name="Kimberley Wadsworth" initials="KW" lastIdx="3" clrIdx="3">
    <p:extLst>
      <p:ext uri="{19B8F6BF-5375-455C-9EA6-DF929625EA0E}">
        <p15:presenceInfo xmlns:p15="http://schemas.microsoft.com/office/powerpoint/2012/main" userId="S::K.Wadsworth@procurementleaders.com::acfa17c4-b4da-4617-ad95-d1a0c5718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7E26"/>
    <a:srgbClr val="000000"/>
    <a:srgbClr val="666666"/>
    <a:srgbClr val="008E7F"/>
    <a:srgbClr val="B19F66"/>
    <a:srgbClr val="E03A42"/>
    <a:srgbClr val="B3B7BC"/>
    <a:srgbClr val="F9F9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/>
    <p:restoredTop sz="95226" autoAdjust="0"/>
  </p:normalViewPr>
  <p:slideViewPr>
    <p:cSldViewPr>
      <p:cViewPr varScale="1">
        <p:scale>
          <a:sx n="165" d="100"/>
          <a:sy n="165" d="100"/>
        </p:scale>
        <p:origin x="680" y="184"/>
      </p:cViewPr>
      <p:guideLst>
        <p:guide orient="horz" pos="985"/>
        <p:guide pos="36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company's short-term growth prospects (next</a:t>
            </a:r>
            <a:r>
              <a:rPr lang="en-GB" baseline="0" dirty="0"/>
              <a:t> one to three </a:t>
            </a:r>
            <a:r>
              <a:rPr lang="en-GB" dirty="0"/>
              <a:t>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Outlook!$O$27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(Outlook!$N$30,Outlook!$N$33)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(Outlook!$O$30,Outlook!$O$33)</c:f>
              <c:numCache>
                <c:formatCode>0%</c:formatCode>
                <c:ptCount val="2"/>
                <c:pt idx="0">
                  <c:v>6.6666666666666666E-2</c:v>
                </c:pt>
                <c:pt idx="1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6-41F2-9411-B7E152A2FF1B}"/>
            </c:ext>
          </c:extLst>
        </c:ser>
        <c:ser>
          <c:idx val="1"/>
          <c:order val="1"/>
          <c:tx>
            <c:strRef>
              <c:f>Outlook!$P$27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(Outlook!$N$30,Outlook!$N$33)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(Outlook!$P$30,Outlook!$P$33)</c:f>
              <c:numCache>
                <c:formatCode>0%</c:formatCode>
                <c:ptCount val="2"/>
                <c:pt idx="0">
                  <c:v>0.6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F6-41F2-9411-B7E152A2FF1B}"/>
            </c:ext>
          </c:extLst>
        </c:ser>
        <c:ser>
          <c:idx val="2"/>
          <c:order val="2"/>
          <c:tx>
            <c:strRef>
              <c:f>Outlook!$Q$27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(Outlook!$N$30,Outlook!$N$33)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(Outlook!$Q$30,Outlook!$Q$33)</c:f>
              <c:numCache>
                <c:formatCode>0%</c:formatCode>
                <c:ptCount val="2"/>
                <c:pt idx="0">
                  <c:v>0.33333333333333331</c:v>
                </c:pt>
                <c:pt idx="1">
                  <c:v>0.25510204081632654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F6-41F2-9411-B7E152A2FF1B}"/>
            </c:ext>
          </c:extLst>
        </c:ser>
        <c:ser>
          <c:idx val="3"/>
          <c:order val="3"/>
          <c:tx>
            <c:strRef>
              <c:f>Outlook!$R$27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(Outlook!$N$30,Outlook!$N$33)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(Outlook!$R$30,Outlook!$R$33)</c:f>
              <c:numCache>
                <c:formatCode>0%</c:formatCode>
                <c:ptCount val="2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F6-41F2-9411-B7E152A2FF1B}"/>
            </c:ext>
          </c:extLst>
        </c:ser>
        <c:ser>
          <c:idx val="4"/>
          <c:order val="4"/>
          <c:tx>
            <c:strRef>
              <c:f>Outlook!$S$27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185067526415994E-16"/>
                  <c:y val="-0.106481481481481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F6-41F2-9411-B7E152A2F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(Outlook!$N$30,Outlook!$N$33)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(Outlook!$S$30,Outlook!$S$33)</c:f>
              <c:numCache>
                <c:formatCode>0%</c:formatCode>
                <c:ptCount val="2"/>
                <c:pt idx="1">
                  <c:v>5.1020408163265302E-3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F6-41F2-9411-B7E152A2FF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2923808"/>
        <c:axId val="1182922976"/>
      </c:barChart>
      <c:catAx>
        <c:axId val="118292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922976"/>
        <c:crosses val="autoZero"/>
        <c:auto val="1"/>
        <c:lblAlgn val="ctr"/>
        <c:lblOffset val="100"/>
        <c:noMultiLvlLbl val="0"/>
      </c:catAx>
      <c:valAx>
        <c:axId val="118292297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92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company’s long-term growth prospects (three</a:t>
            </a:r>
            <a:r>
              <a:rPr lang="en-GB" baseline="0" dirty="0"/>
              <a:t>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Outlook!$AN$27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(Outlook!$AM$30,Outlook!$AM$33)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(Outlook!$AN$30,Outlook!$AN$33)</c:f>
              <c:numCache>
                <c:formatCode>0%</c:formatCode>
                <c:ptCount val="2"/>
                <c:pt idx="0">
                  <c:v>0.53333333333333333</c:v>
                </c:pt>
                <c:pt idx="1">
                  <c:v>0.45128205128205129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C-4C4A-8FE1-B362F5D611A8}"/>
            </c:ext>
          </c:extLst>
        </c:ser>
        <c:ser>
          <c:idx val="1"/>
          <c:order val="1"/>
          <c:tx>
            <c:strRef>
              <c:f>Outlook!$AO$27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(Outlook!$AM$30,Outlook!$AM$33)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(Outlook!$AO$30,Outlook!$AO$33)</c:f>
              <c:numCache>
                <c:formatCode>0%</c:formatCode>
                <c:ptCount val="2"/>
                <c:pt idx="0">
                  <c:v>0.46666666666666667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0C-4C4A-8FE1-B362F5D611A8}"/>
            </c:ext>
          </c:extLst>
        </c:ser>
        <c:ser>
          <c:idx val="2"/>
          <c:order val="2"/>
          <c:tx>
            <c:strRef>
              <c:f>Outlook!$AP$27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(Outlook!$AM$30,Outlook!$AM$33)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(Outlook!$AP$30,Outlook!$AP$33)</c:f>
              <c:numCache>
                <c:formatCode>0%</c:formatCode>
                <c:ptCount val="2"/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0C-4C4A-8FE1-B362F5D611A8}"/>
            </c:ext>
          </c:extLst>
        </c:ser>
        <c:ser>
          <c:idx val="3"/>
          <c:order val="3"/>
          <c:tx>
            <c:strRef>
              <c:f>Outlook!$AQ$27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185067526415994E-16"/>
                  <c:y val="-9.25925925925925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0C-4C4A-8FE1-B362F5D611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(Outlook!$AM$30,Outlook!$AM$33)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(Outlook!$AQ$30,Outlook!$AQ$33)</c:f>
              <c:numCache>
                <c:formatCode>0%</c:formatCode>
                <c:ptCount val="2"/>
                <c:pt idx="1">
                  <c:v>1.0256410256410256E-2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0C-4C4A-8FE1-B362F5D611A8}"/>
            </c:ext>
          </c:extLst>
        </c:ser>
        <c:ser>
          <c:idx val="4"/>
          <c:order val="4"/>
          <c:tx>
            <c:strRef>
              <c:f>Outlook!$AR$27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(Outlook!$AM$30,Outlook!$AM$33)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(Outlook!$AR$30,Outlook!$AR$33)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3C0C-4C4A-8FE1-B362F5D611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05931872"/>
        <c:axId val="1805931040"/>
      </c:barChart>
      <c:catAx>
        <c:axId val="180593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931040"/>
        <c:crosses val="autoZero"/>
        <c:auto val="1"/>
        <c:lblAlgn val="ctr"/>
        <c:lblOffset val="100"/>
        <c:noMultiLvlLbl val="0"/>
      </c:catAx>
      <c:valAx>
        <c:axId val="180593104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93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 short term (next one to three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 growth def'!$P$69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def'!$O$70:$O$71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'ST growth def'!$P$70:$P$71</c:f>
              <c:numCache>
                <c:formatCode>0%</c:formatCode>
                <c:ptCount val="2"/>
                <c:pt idx="0">
                  <c:v>0.46666666666666667</c:v>
                </c:pt>
                <c:pt idx="1">
                  <c:v>0.42465753424657532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3-4242-80A6-193FB3AD0103}"/>
            </c:ext>
          </c:extLst>
        </c:ser>
        <c:ser>
          <c:idx val="1"/>
          <c:order val="1"/>
          <c:tx>
            <c:strRef>
              <c:f>'ST growth def'!$Q$69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def'!$O$70:$O$71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'ST growth def'!$Q$70:$Q$71</c:f>
              <c:numCache>
                <c:formatCode>0%</c:formatCode>
                <c:ptCount val="2"/>
                <c:pt idx="0">
                  <c:v>0.2</c:v>
                </c:pt>
                <c:pt idx="1">
                  <c:v>0.23744292237442921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3-4242-80A6-193FB3AD0103}"/>
            </c:ext>
          </c:extLst>
        </c:ser>
        <c:ser>
          <c:idx val="2"/>
          <c:order val="2"/>
          <c:tx>
            <c:strRef>
              <c:f>'ST growth def'!$R$69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def'!$O$70:$O$71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'ST growth def'!$R$70:$R$71</c:f>
              <c:numCache>
                <c:formatCode>0%</c:formatCode>
                <c:ptCount val="2"/>
                <c:pt idx="0">
                  <c:v>0.13333333333333333</c:v>
                </c:pt>
                <c:pt idx="1">
                  <c:v>9.1324200913242004E-2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A3-4242-80A6-193FB3AD0103}"/>
            </c:ext>
          </c:extLst>
        </c:ser>
        <c:ser>
          <c:idx val="3"/>
          <c:order val="3"/>
          <c:tx>
            <c:strRef>
              <c:f>'ST growth def'!$S$69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def'!$O$70:$O$71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'ST growth def'!$S$70:$S$71</c:f>
              <c:numCache>
                <c:formatCode>0%</c:formatCode>
                <c:ptCount val="2"/>
                <c:pt idx="0">
                  <c:v>0.13333333333333333</c:v>
                </c:pt>
                <c:pt idx="1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A3-4242-80A6-193FB3AD0103}"/>
            </c:ext>
          </c:extLst>
        </c:ser>
        <c:ser>
          <c:idx val="4"/>
          <c:order val="4"/>
          <c:tx>
            <c:strRef>
              <c:f>'ST growth def'!$T$69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def'!$O$70:$O$71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'ST growth def'!$T$70:$T$71</c:f>
              <c:numCache>
                <c:formatCode>0%</c:formatCode>
                <c:ptCount val="2"/>
                <c:pt idx="0">
                  <c:v>6.6666666666666666E-2</c:v>
                </c:pt>
                <c:pt idx="1">
                  <c:v>0.11872146118721461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A3-4242-80A6-193FB3AD01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2034544"/>
        <c:axId val="102032048"/>
      </c:barChart>
      <c:catAx>
        <c:axId val="10203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32048"/>
        <c:crosses val="autoZero"/>
        <c:auto val="1"/>
        <c:lblAlgn val="ctr"/>
        <c:lblOffset val="100"/>
        <c:noMultiLvlLbl val="0"/>
      </c:catAx>
      <c:valAx>
        <c:axId val="10203204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3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 long term (three to five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'LT growth def'!$O$57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def'!$N$58:$N$59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'LT growth def'!$O$58:$O$59</c:f>
              <c:numCache>
                <c:formatCode>0%</c:formatCode>
                <c:ptCount val="2"/>
                <c:pt idx="0">
                  <c:v>0.4</c:v>
                </c:pt>
                <c:pt idx="1">
                  <c:v>0.30136986301369861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3-4BFD-9ACB-BE74FCB97F48}"/>
            </c:ext>
          </c:extLst>
        </c:ser>
        <c:ser>
          <c:idx val="1"/>
          <c:order val="1"/>
          <c:tx>
            <c:strRef>
              <c:f>'LT growth def'!$P$57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def'!$N$58:$N$59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'LT growth def'!$P$58:$P$59</c:f>
              <c:numCache>
                <c:formatCode>0%</c:formatCode>
                <c:ptCount val="2"/>
                <c:pt idx="0">
                  <c:v>0.26666666666666666</c:v>
                </c:pt>
                <c:pt idx="1">
                  <c:v>0.25570776255707761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3-4BFD-9ACB-BE74FCB97F48}"/>
            </c:ext>
          </c:extLst>
        </c:ser>
        <c:ser>
          <c:idx val="2"/>
          <c:order val="2"/>
          <c:tx>
            <c:strRef>
              <c:f>'LT growth def'!$Q$57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def'!$N$58:$N$59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'LT growth def'!$Q$58:$Q$59</c:f>
              <c:numCache>
                <c:formatCode>0%</c:formatCode>
                <c:ptCount val="2"/>
                <c:pt idx="0">
                  <c:v>0.2</c:v>
                </c:pt>
                <c:pt idx="1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83-4BFD-9ACB-BE74FCB97F48}"/>
            </c:ext>
          </c:extLst>
        </c:ser>
        <c:ser>
          <c:idx val="3"/>
          <c:order val="3"/>
          <c:tx>
            <c:strRef>
              <c:f>'LT growth def'!$R$57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def'!$N$58:$N$59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'LT growth def'!$R$58:$R$59</c:f>
              <c:numCache>
                <c:formatCode>0%</c:formatCode>
                <c:ptCount val="2"/>
                <c:pt idx="0">
                  <c:v>0.13333333333333333</c:v>
                </c:pt>
                <c:pt idx="1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83-4BFD-9ACB-BE74FCB97F48}"/>
            </c:ext>
          </c:extLst>
        </c:ser>
        <c:ser>
          <c:idx val="4"/>
          <c:order val="4"/>
          <c:tx>
            <c:strRef>
              <c:f>'LT growth def'!$S$57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def'!$N$58:$N$59</c:f>
              <c:strCache>
                <c:ptCount val="2"/>
                <c:pt idx="0">
                  <c:v>Human Resource Management</c:v>
                </c:pt>
                <c:pt idx="1">
                  <c:v>Average</c:v>
                </c:pt>
              </c:strCache>
            </c:strRef>
          </c:cat>
          <c:val>
            <c:numRef>
              <c:f>'LT growth def'!$S$58:$S$59</c:f>
              <c:numCache>
                <c:formatCode>0%</c:formatCode>
                <c:ptCount val="2"/>
                <c:pt idx="1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83-4BFD-9ACB-BE74FCB97F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4980384"/>
        <c:axId val="364986624"/>
      </c:barChart>
      <c:catAx>
        <c:axId val="36498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86624"/>
        <c:crosses val="autoZero"/>
        <c:auto val="1"/>
        <c:lblAlgn val="ctr"/>
        <c:lblOffset val="100"/>
        <c:noMultiLvlLbl val="0"/>
      </c:catAx>
      <c:valAx>
        <c:axId val="36498662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8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What do you see as the main barriers to your company’s short-term (one-</a:t>
            </a:r>
            <a:r>
              <a:rPr lang="en-GB" baseline="0" dirty="0"/>
              <a:t> to three-</a:t>
            </a:r>
            <a:r>
              <a:rPr lang="en-GB" dirty="0"/>
              <a:t>year) growth plans?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Barriers!$Z$61</c:f>
              <c:strCache>
                <c:ptCount val="1"/>
                <c:pt idx="0">
                  <c:v>Human Resource Management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Barriers!$AA$60:$AJ$60</c:f>
              <c:strCache>
                <c:ptCount val="10"/>
                <c:pt idx="0">
                  <c:v>ESG regulations</c:v>
                </c:pt>
                <c:pt idx="1">
                  <c:v>Other</c:v>
                </c:pt>
                <c:pt idx="2">
                  <c:v>Interest rate increases</c:v>
                </c:pt>
                <c:pt idx="3">
                  <c:v>Geopolitics</c:v>
                </c:pt>
                <c:pt idx="4">
                  <c:v>Raw material shortages</c:v>
                </c:pt>
                <c:pt idx="5">
                  <c:v>Budget constraints</c:v>
                </c:pt>
                <c:pt idx="6">
                  <c:v>Supply chain delays</c:v>
                </c:pt>
                <c:pt idx="7">
                  <c:v>Labor/talent shortages</c:v>
                </c:pt>
                <c:pt idx="8">
                  <c:v>Potential recession</c:v>
                </c:pt>
                <c:pt idx="9">
                  <c:v>Inflation</c:v>
                </c:pt>
              </c:strCache>
            </c:strRef>
          </c:cat>
          <c:val>
            <c:numRef>
              <c:f>Barriers!$AA$61:$AJ$61</c:f>
              <c:numCache>
                <c:formatCode>0%</c:formatCode>
                <c:ptCount val="10"/>
                <c:pt idx="0">
                  <c:v>6.6666666666666666E-2</c:v>
                </c:pt>
                <c:pt idx="1">
                  <c:v>6.6666666666666666E-2</c:v>
                </c:pt>
                <c:pt idx="2">
                  <c:v>0.2</c:v>
                </c:pt>
                <c:pt idx="3">
                  <c:v>0.26666666666666666</c:v>
                </c:pt>
                <c:pt idx="4">
                  <c:v>0.26666666666666666</c:v>
                </c:pt>
                <c:pt idx="5">
                  <c:v>0.4</c:v>
                </c:pt>
                <c:pt idx="6">
                  <c:v>0.46666666666666667</c:v>
                </c:pt>
                <c:pt idx="7">
                  <c:v>0.53333333333333333</c:v>
                </c:pt>
                <c:pt idx="8">
                  <c:v>0.73333333333333328</c:v>
                </c:pt>
                <c:pt idx="9">
                  <c:v>0.8666666666666667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8-42EB-BB77-5D3E3520935E}"/>
            </c:ext>
          </c:extLst>
        </c:ser>
        <c:ser>
          <c:idx val="1"/>
          <c:order val="1"/>
          <c:tx>
            <c:strRef>
              <c:f>Barriers!$Z$62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Barriers!$AA$60:$AJ$60</c:f>
              <c:strCache>
                <c:ptCount val="10"/>
                <c:pt idx="0">
                  <c:v>ESG regulations</c:v>
                </c:pt>
                <c:pt idx="1">
                  <c:v>Other</c:v>
                </c:pt>
                <c:pt idx="2">
                  <c:v>Interest rate increases</c:v>
                </c:pt>
                <c:pt idx="3">
                  <c:v>Geopolitics</c:v>
                </c:pt>
                <c:pt idx="4">
                  <c:v>Raw material shortages</c:v>
                </c:pt>
                <c:pt idx="5">
                  <c:v>Budget constraints</c:v>
                </c:pt>
                <c:pt idx="6">
                  <c:v>Supply chain delays</c:v>
                </c:pt>
                <c:pt idx="7">
                  <c:v>Labor/talent shortages</c:v>
                </c:pt>
                <c:pt idx="8">
                  <c:v>Potential recession</c:v>
                </c:pt>
                <c:pt idx="9">
                  <c:v>Inflation</c:v>
                </c:pt>
              </c:strCache>
            </c:strRef>
          </c:cat>
          <c:val>
            <c:numRef>
              <c:f>Barriers!$AA$62:$AJ$62</c:f>
              <c:numCache>
                <c:formatCode>0%</c:formatCode>
                <c:ptCount val="10"/>
                <c:pt idx="0">
                  <c:v>5.9633027522935783E-2</c:v>
                </c:pt>
                <c:pt idx="1">
                  <c:v>6.8807339449541288E-2</c:v>
                </c:pt>
                <c:pt idx="2">
                  <c:v>0.26146788990825687</c:v>
                </c:pt>
                <c:pt idx="3">
                  <c:v>0.33486238532110091</c:v>
                </c:pt>
                <c:pt idx="4">
                  <c:v>0.23394495412844038</c:v>
                </c:pt>
                <c:pt idx="5">
                  <c:v>0.36238532110091742</c:v>
                </c:pt>
                <c:pt idx="6">
                  <c:v>0.41284403669724773</c:v>
                </c:pt>
                <c:pt idx="7">
                  <c:v>0.67889908256880738</c:v>
                </c:pt>
                <c:pt idx="8">
                  <c:v>0.66972477064220182</c:v>
                </c:pt>
                <c:pt idx="9">
                  <c:v>0.6330275229357798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8-42EB-BB77-5D3E352093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7145984"/>
        <c:axId val="147144320"/>
      </c:barChart>
      <c:catAx>
        <c:axId val="14714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44320"/>
        <c:crosses val="autoZero"/>
        <c:auto val="1"/>
        <c:lblAlgn val="ctr"/>
        <c:lblOffset val="100"/>
        <c:noMultiLvlLbl val="0"/>
      </c:catAx>
      <c:valAx>
        <c:axId val="1471443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4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 of the following external factors do you see as most beneficial to your company’s short-term (one-</a:t>
            </a:r>
            <a:r>
              <a:rPr lang="en-GB" baseline="0" dirty="0"/>
              <a:t> to three-</a:t>
            </a:r>
            <a:r>
              <a:rPr lang="en-GB" dirty="0"/>
              <a:t>year) growth plans?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Accelerators!$V$61</c:f>
              <c:strCache>
                <c:ptCount val="1"/>
                <c:pt idx="0">
                  <c:v>Human Resource Management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Accelerators!$W$60:$AD$60</c:f>
              <c:strCache>
                <c:ptCount val="8"/>
                <c:pt idx="0">
                  <c:v>Other</c:v>
                </c:pt>
                <c:pt idx="1">
                  <c:v>New trade agreements</c:v>
                </c:pt>
                <c:pt idx="2">
                  <c:v>Growing demand for ethical and sustainable products</c:v>
                </c:pt>
                <c:pt idx="3">
                  <c:v>Favorable M&amp;A environment</c:v>
                </c:pt>
                <c:pt idx="4">
                  <c:v>Easing of the talent shortage</c:v>
                </c:pt>
                <c:pt idx="5">
                  <c:v>Easing of supply constraints</c:v>
                </c:pt>
                <c:pt idx="6">
                  <c:v>Changing consumer spending patterns</c:v>
                </c:pt>
                <c:pt idx="7">
                  <c:v>Advances in technology</c:v>
                </c:pt>
              </c:strCache>
            </c:strRef>
          </c:cat>
          <c:val>
            <c:numRef>
              <c:f>Accelerators!$W$61:$AD$61</c:f>
              <c:numCache>
                <c:formatCode>0%</c:formatCode>
                <c:ptCount val="8"/>
                <c:pt idx="1">
                  <c:v>6.6666666666666666E-2</c:v>
                </c:pt>
                <c:pt idx="2">
                  <c:v>0.4</c:v>
                </c:pt>
                <c:pt idx="3">
                  <c:v>0.46666666666666667</c:v>
                </c:pt>
                <c:pt idx="4">
                  <c:v>0.46666666666666667</c:v>
                </c:pt>
                <c:pt idx="5">
                  <c:v>0.46666666666666667</c:v>
                </c:pt>
                <c:pt idx="6">
                  <c:v>0.46666666666666667</c:v>
                </c:pt>
                <c:pt idx="7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B-43A6-A4C4-BB87BBB99A08}"/>
            </c:ext>
          </c:extLst>
        </c:ser>
        <c:ser>
          <c:idx val="1"/>
          <c:order val="1"/>
          <c:tx>
            <c:strRef>
              <c:f>Accelerators!$V$62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Accelerators!$W$60:$AD$60</c:f>
              <c:strCache>
                <c:ptCount val="8"/>
                <c:pt idx="0">
                  <c:v>Other</c:v>
                </c:pt>
                <c:pt idx="1">
                  <c:v>New trade agreements</c:v>
                </c:pt>
                <c:pt idx="2">
                  <c:v>Growing demand for ethical and sustainable products</c:v>
                </c:pt>
                <c:pt idx="3">
                  <c:v>Favorable M&amp;A environment</c:v>
                </c:pt>
                <c:pt idx="4">
                  <c:v>Easing of the talent shortage</c:v>
                </c:pt>
                <c:pt idx="5">
                  <c:v>Easing of supply constraints</c:v>
                </c:pt>
                <c:pt idx="6">
                  <c:v>Changing consumer spending patterns</c:v>
                </c:pt>
                <c:pt idx="7">
                  <c:v>Advances in technology</c:v>
                </c:pt>
              </c:strCache>
            </c:strRef>
          </c:cat>
          <c:val>
            <c:numRef>
              <c:f>Accelerators!$W$62:$AD$62</c:f>
              <c:numCache>
                <c:formatCode>0%</c:formatCode>
                <c:ptCount val="8"/>
                <c:pt idx="0">
                  <c:v>7.7981651376146793E-2</c:v>
                </c:pt>
                <c:pt idx="1">
                  <c:v>5.5045871559633031E-2</c:v>
                </c:pt>
                <c:pt idx="2">
                  <c:v>0.30275229357798167</c:v>
                </c:pt>
                <c:pt idx="3">
                  <c:v>0.43577981651376146</c:v>
                </c:pt>
                <c:pt idx="4">
                  <c:v>0.54128440366972475</c:v>
                </c:pt>
                <c:pt idx="5">
                  <c:v>0.43577981651376146</c:v>
                </c:pt>
                <c:pt idx="6">
                  <c:v>0.37155963302752293</c:v>
                </c:pt>
                <c:pt idx="7">
                  <c:v>0.59174311926605505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EB-43A6-A4C4-BB87BBB99A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0125440"/>
        <c:axId val="510125856"/>
      </c:barChart>
      <c:catAx>
        <c:axId val="51012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125856"/>
        <c:crosses val="autoZero"/>
        <c:auto val="1"/>
        <c:lblAlgn val="ctr"/>
        <c:lblOffset val="100"/>
        <c:noMultiLvlLbl val="0"/>
      </c:catAx>
      <c:valAx>
        <c:axId val="51012585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12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short term (one to three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 stakeholders'!$O$61</c:f>
              <c:strCache>
                <c:ptCount val="1"/>
                <c:pt idx="0">
                  <c:v>Human Resource Management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stakeholders'!$P$60:$V$60</c:f>
              <c:strCache>
                <c:ptCount val="7"/>
                <c:pt idx="0">
                  <c:v>Communities</c:v>
                </c:pt>
                <c:pt idx="1">
                  <c:v>Board of directors</c:v>
                </c:pt>
                <c:pt idx="2">
                  <c:v>Other</c:v>
                </c:pt>
                <c:pt idx="3">
                  <c:v>Employees</c:v>
                </c:pt>
                <c:pt idx="4">
                  <c:v>Suppliers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stakeholders'!$P$61:$V$61</c:f>
              <c:numCache>
                <c:formatCode>General</c:formatCode>
                <c:ptCount val="7"/>
                <c:pt idx="3" formatCode="0%">
                  <c:v>6.6666666666666666E-2</c:v>
                </c:pt>
                <c:pt idx="4" formatCode="0%">
                  <c:v>0.13333333333333333</c:v>
                </c:pt>
                <c:pt idx="5" formatCode="0%">
                  <c:v>0.2</c:v>
                </c:pt>
                <c:pt idx="6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F-4DA0-B25A-99882DAB0D1C}"/>
            </c:ext>
          </c:extLst>
        </c:ser>
        <c:ser>
          <c:idx val="1"/>
          <c:order val="1"/>
          <c:tx>
            <c:strRef>
              <c:f>'ST stakeholders'!$O$62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stakeholders'!$P$60:$V$60</c:f>
              <c:strCache>
                <c:ptCount val="7"/>
                <c:pt idx="0">
                  <c:v>Communities</c:v>
                </c:pt>
                <c:pt idx="1">
                  <c:v>Board of directors</c:v>
                </c:pt>
                <c:pt idx="2">
                  <c:v>Other</c:v>
                </c:pt>
                <c:pt idx="3">
                  <c:v>Employees</c:v>
                </c:pt>
                <c:pt idx="4">
                  <c:v>Suppliers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stakeholders'!$P$62:$V$62</c:f>
              <c:numCache>
                <c:formatCode>0%</c:formatCode>
                <c:ptCount val="7"/>
                <c:pt idx="0">
                  <c:v>1.4285714285714285E-2</c:v>
                </c:pt>
                <c:pt idx="1">
                  <c:v>8.5714285714285715E-2</c:v>
                </c:pt>
                <c:pt idx="2">
                  <c:v>4.7619047619047616E-2</c:v>
                </c:pt>
                <c:pt idx="3">
                  <c:v>0.12380952380952381</c:v>
                </c:pt>
                <c:pt idx="4">
                  <c:v>4.7619047619047616E-2</c:v>
                </c:pt>
                <c:pt idx="5">
                  <c:v>0.14761904761904762</c:v>
                </c:pt>
                <c:pt idx="6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1F-4DA0-B25A-99882DAB0D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5001184"/>
        <c:axId val="364987872"/>
      </c:barChart>
      <c:catAx>
        <c:axId val="36500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87872"/>
        <c:crosses val="autoZero"/>
        <c:auto val="1"/>
        <c:lblAlgn val="ctr"/>
        <c:lblOffset val="100"/>
        <c:noMultiLvlLbl val="0"/>
      </c:catAx>
      <c:valAx>
        <c:axId val="36498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00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long term </a:t>
            </a:r>
            <a:r>
              <a:rPr lang="en-GB"/>
              <a:t>(three to five </a:t>
            </a:r>
            <a:r>
              <a:rPr lang="en-GB" dirty="0"/>
              <a:t>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'LT stakeholders'!$O$60</c:f>
              <c:strCache>
                <c:ptCount val="1"/>
                <c:pt idx="0">
                  <c:v>Human Resource Management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stakeholders'!$P$59:$U$59</c:f>
              <c:strCache>
                <c:ptCount val="6"/>
                <c:pt idx="0">
                  <c:v>Communities</c:v>
                </c:pt>
                <c:pt idx="1">
                  <c:v>Other</c:v>
                </c:pt>
                <c:pt idx="2">
                  <c:v>Employees</c:v>
                </c:pt>
                <c:pt idx="3">
                  <c:v>Board of directors</c:v>
                </c:pt>
                <c:pt idx="4">
                  <c:v>Customers</c:v>
                </c:pt>
                <c:pt idx="5">
                  <c:v>Investors</c:v>
                </c:pt>
              </c:strCache>
            </c:strRef>
          </c:cat>
          <c:val>
            <c:numRef>
              <c:f>'LT stakeholders'!$P$60:$U$60</c:f>
              <c:numCache>
                <c:formatCode>General</c:formatCode>
                <c:ptCount val="6"/>
                <c:pt idx="2" formatCode="0%">
                  <c:v>6.6666666666666666E-2</c:v>
                </c:pt>
                <c:pt idx="3" formatCode="0%">
                  <c:v>0.13333333333333333</c:v>
                </c:pt>
                <c:pt idx="4" formatCode="0%">
                  <c:v>0.4</c:v>
                </c:pt>
                <c:pt idx="5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1-41DC-833D-0FFEF12B3963}"/>
            </c:ext>
          </c:extLst>
        </c:ser>
        <c:ser>
          <c:idx val="1"/>
          <c:order val="1"/>
          <c:tx>
            <c:strRef>
              <c:f>'LT stakeholders'!$O$61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stakeholders'!$P$59:$U$59</c:f>
              <c:strCache>
                <c:ptCount val="6"/>
                <c:pt idx="0">
                  <c:v>Communities</c:v>
                </c:pt>
                <c:pt idx="1">
                  <c:v>Other</c:v>
                </c:pt>
                <c:pt idx="2">
                  <c:v>Employees</c:v>
                </c:pt>
                <c:pt idx="3">
                  <c:v>Board of directors</c:v>
                </c:pt>
                <c:pt idx="4">
                  <c:v>Customers</c:v>
                </c:pt>
                <c:pt idx="5">
                  <c:v>Investors</c:v>
                </c:pt>
              </c:strCache>
            </c:strRef>
          </c:cat>
          <c:val>
            <c:numRef>
              <c:f>'LT stakeholders'!$P$61:$U$61</c:f>
              <c:numCache>
                <c:formatCode>0%</c:formatCode>
                <c:ptCount val="6"/>
                <c:pt idx="0">
                  <c:v>2.3923444976076555E-2</c:v>
                </c:pt>
                <c:pt idx="1">
                  <c:v>3.8277511961722487E-2</c:v>
                </c:pt>
                <c:pt idx="2">
                  <c:v>6.2200956937799042E-2</c:v>
                </c:pt>
                <c:pt idx="3">
                  <c:v>0.15789473684210525</c:v>
                </c:pt>
                <c:pt idx="4">
                  <c:v>0.45454545454545453</c:v>
                </c:pt>
                <c:pt idx="5">
                  <c:v>0.25837320574162681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1-41DC-833D-0FFEF12B39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11446960"/>
        <c:axId val="611445712"/>
      </c:barChart>
      <c:catAx>
        <c:axId val="611446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445712"/>
        <c:crosses val="autoZero"/>
        <c:auto val="1"/>
        <c:lblAlgn val="ctr"/>
        <c:lblOffset val="100"/>
        <c:noMultiLvlLbl val="0"/>
      </c:catAx>
      <c:valAx>
        <c:axId val="61144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4469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4A01-FCB2-4C53-B3AD-B96BA734C606}" type="datetimeFigureOut">
              <a:rPr lang="en-GB" smtClean="0">
                <a:latin typeface="Roboto Light" panose="02000000000000000000" pitchFamily="2" charset="0"/>
              </a:rPr>
              <a:t>12/12/2022</a:t>
            </a:fld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18AD-EBF8-4BCE-ABA5-3B1A81B4F509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75FA1BE9-63C4-EE43-9506-F641B945431E}" type="datetimeFigureOut">
              <a:rPr lang="en-US" smtClean="0"/>
              <a:pPr/>
              <a:t>12/12/22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59AB0446-7963-9949-A5B2-B46F91687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9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1676-A8EF-35ED-B096-0474DB60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1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A67-8BDE-58B1-94AB-ED547461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12/12/22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1EEF-2D5B-839C-4468-5762BA4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B00E-3A62-66F0-18F7-E3CA1FBC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10F35-F36B-71A7-5DB8-6099FCAA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1807A52-136D-5D60-819D-13FBD085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688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967-AEEB-2267-E21A-85F84AB5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D6AAC-239A-1CE8-4663-81FC5411F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9A2A-E57D-9E63-E596-A0300D88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BFF3-674D-2CD3-FF71-DA137E9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12/12/22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E2F0-D044-FD90-5B29-2DA40D10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334A-F785-4270-7058-468EFF6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6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F2AD-4556-E9D8-C273-AFB8CEE90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82290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57ABB-2964-0851-9475-3C859CC8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7133-0943-2E02-73DA-7071A3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0529-7CA3-EF5C-1E96-A9EB042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B1B0-B05F-D15A-6F12-50619480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94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9230-D174-A81F-E8A7-3E55FAE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E4796-8432-04FA-F7B7-626EDA31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1B48-CCAC-18C8-F297-8A47174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6EB-BD6E-BAB5-C234-098C6111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4A6-8DA9-CDC1-24B0-0A6A3BC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44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359C5-44FC-4560-E28C-6C81CA19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12/12/22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5D189-D7CC-F453-D79B-3AC417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8511-11E3-0479-0107-4B2DA765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0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C264-E6FA-C11A-BB24-E56A1B53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791E-5FB4-D111-0934-491EBF20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3157-E34A-8350-70EC-8739A60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0CE1-BC91-F07D-C380-65F641CE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CF6DB8-2781-8F07-897C-98A43D5C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69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078E-09CF-2C7B-B979-649CEC49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EA39-802D-3EE1-10D3-33A9A57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12/12/22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1C843-1678-1910-2C91-1C0BBA5C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6B47-906D-D2AE-E747-C9F3D4A4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328052-55F4-5964-0062-0639601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D7C33-E52F-811D-2849-C15CD7007D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03835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6849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19A2-C50B-03BB-3433-122AAE83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8460"/>
            <a:ext cx="3868340" cy="500345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5189-39CF-7A9F-0A6A-ACE8FEDC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B56AB-AA4D-24B0-7271-31039823B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8460"/>
            <a:ext cx="3887391" cy="500346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B1C1C-EACF-2821-8DE4-D3F0B664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12/12/22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AF33E-8384-8986-BFA1-A0F0B19D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8B4F8-9F88-6DC8-0332-C2757449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62D66-7398-FA24-08D6-EF8B66F093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49" y="1878806"/>
            <a:ext cx="3887391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71EBE0-3833-73DB-D609-87E46F66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808301"/>
            <a:ext cx="805934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047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F7D78D-7060-164C-9E1F-E543674CA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402864"/>
            <a:ext cx="8229600" cy="322247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5AC0088-B1F9-E243-BEBD-FF192BA5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BB71-E598-A842-B0F2-58587D0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12/12/22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5F1D2-C0F9-B5BD-0680-A3EADC9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720E-57BD-7ABF-B2F4-4EE4C12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461B888-A7CE-DD3D-2C5E-F20BF937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7270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3384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5DA8-2E89-73B7-E0B8-80E8B9A8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054"/>
            <a:ext cx="7886700" cy="55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8562-89D6-6641-2B48-BEDC3BB0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111F-61D7-9D99-8823-1586154B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C11-3497-95FE-C751-0F0B6E530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179D-73FF-9FEB-04BB-007D23987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71BAD-38D1-68F6-B766-85BDBD59E2AB}"/>
              </a:ext>
            </a:extLst>
          </p:cNvPr>
          <p:cNvCxnSpPr>
            <a:cxnSpLocks/>
          </p:cNvCxnSpPr>
          <p:nvPr userDrawn="1"/>
        </p:nvCxnSpPr>
        <p:spPr>
          <a:xfrm>
            <a:off x="457199" y="654627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FEDCE-436B-F902-8688-642DF692B40B}"/>
              </a:ext>
            </a:extLst>
          </p:cNvPr>
          <p:cNvCxnSpPr>
            <a:cxnSpLocks/>
          </p:cNvCxnSpPr>
          <p:nvPr userDrawn="1"/>
        </p:nvCxnSpPr>
        <p:spPr>
          <a:xfrm>
            <a:off x="457199" y="4807084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geRef">
            <a:extLst>
              <a:ext uri="{FF2B5EF4-FFF2-40B4-BE49-F238E27FC236}">
                <a16:creationId xmlns:a16="http://schemas.microsoft.com/office/drawing/2014/main" id="{BAAB043D-649F-33AE-0352-487B2CDD25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15485" y="4868222"/>
            <a:ext cx="427038" cy="1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847725" eaLnBrk="0" hangingPunct="0"/>
            <a:fld id="{A23EA7B4-8CC6-254A-AC56-56E57222A67E}" type="slidenum">
              <a:rPr lang="en-US" sz="800" b="0" i="0">
                <a:solidFill>
                  <a:srgbClr val="666666"/>
                </a:solidFill>
                <a:latin typeface="+mj-lt"/>
                <a:ea typeface="Akzidenz-Grotesk Std Light" charset="0"/>
                <a:cs typeface="Akzidenz-Grotesk Std Light" charset="0"/>
              </a:rPr>
              <a:pPr algn="r" defTabSz="847725" eaLnBrk="0" hangingPunct="0"/>
              <a:t>‹#›</a:t>
            </a:fld>
            <a:endParaRPr lang="en-US" sz="800" b="0" i="0" dirty="0">
              <a:solidFill>
                <a:srgbClr val="666666"/>
              </a:solidFill>
              <a:latin typeface="+mj-lt"/>
              <a:ea typeface="Akzidenz-Grotesk Std Light" charset="0"/>
              <a:cs typeface="Akzidenz-Grotesk Std Light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3FB43-FD6E-3E62-9C56-6CCE1B86EE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198" y="310399"/>
            <a:ext cx="2074049" cy="2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6" r:id="rId3"/>
    <p:sldLayoutId id="2147483809" r:id="rId4"/>
    <p:sldLayoutId id="2147483805" r:id="rId5"/>
    <p:sldLayoutId id="2147483807" r:id="rId6"/>
    <p:sldLayoutId id="2147483808" r:id="rId7"/>
    <p:sldLayoutId id="2147483816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614AAC-4685-F94E-6401-BE8D7C2D4A53}"/>
              </a:ext>
            </a:extLst>
          </p:cNvPr>
          <p:cNvSpPr txBox="1">
            <a:spLocks/>
          </p:cNvSpPr>
          <p:nvPr/>
        </p:nvSpPr>
        <p:spPr>
          <a:xfrm>
            <a:off x="2898178" y="4371950"/>
            <a:ext cx="334764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>
                <a:solidFill>
                  <a:schemeClr val="bg1"/>
                </a:solidFill>
              </a:rPr>
              <a:t>Human Resources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C057D15-1397-3D8C-685A-50B93CAD2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85" y="1881330"/>
            <a:ext cx="3855230" cy="1211271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AAABD1-BEB8-D1BE-1B5E-141EBE9FB0DF}"/>
              </a:ext>
            </a:extLst>
          </p:cNvPr>
          <p:cNvSpPr txBox="1">
            <a:spLocks/>
          </p:cNvSpPr>
          <p:nvPr/>
        </p:nvSpPr>
        <p:spPr>
          <a:xfrm>
            <a:off x="2402939" y="3262170"/>
            <a:ext cx="4338117" cy="60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Where Innovative Organizations Are Placing Bets and Taking Chances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14016A-5620-68F2-056C-71412E9AB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975" y="1419622"/>
            <a:ext cx="2074049" cy="2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Customers and investors are the long-term priorities.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When making decisions relating to long-term growth, HR respondents were split on the most important stakeholders, with 40% highlighting customers and 40% highlighting investors.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291803-CF30-9BA5-5B78-0179A0502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067019"/>
              </p:ext>
            </p:extLst>
          </p:nvPr>
        </p:nvGraphicFramePr>
        <p:xfrm>
          <a:off x="539552" y="1427692"/>
          <a:ext cx="5256411" cy="315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186EA9-A477-F56C-50DA-DD6CD7586AB4}"/>
              </a:ext>
            </a:extLst>
          </p:cNvPr>
          <p:cNvSpPr txBox="1"/>
          <p:nvPr/>
        </p:nvSpPr>
        <p:spPr>
          <a:xfrm>
            <a:off x="457199" y="4515966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N=209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Leaders are optimistic about the short term.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8309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67% of HR respondents rated their companies’ short-term growth prospects as “good” (60%) or “excellent” (7%), while 33% rated them as “fair.”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F34D9-8F6D-2A3F-2BEA-2C4A3830B013}"/>
              </a:ext>
            </a:extLst>
          </p:cNvPr>
          <p:cNvSpPr txBox="1"/>
          <p:nvPr/>
        </p:nvSpPr>
        <p:spPr>
          <a:xfrm>
            <a:off x="457199" y="4515966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N=196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CA4024-1141-E5AB-69C8-91103C5E8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277534"/>
              </p:ext>
            </p:extLst>
          </p:nvPr>
        </p:nvGraphicFramePr>
        <p:xfrm>
          <a:off x="457199" y="1419622"/>
          <a:ext cx="5338764" cy="320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long-term outlook is even better.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100% of HR respondents rated their companies’ long-term growth prospects as “good” (47%) or “excellent” (53%).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3F8117-B445-75E9-5015-4B4382AEDF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562793"/>
              </p:ext>
            </p:extLst>
          </p:nvPr>
        </p:nvGraphicFramePr>
        <p:xfrm>
          <a:off x="457199" y="1419622"/>
          <a:ext cx="5338764" cy="320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E6CE4A-AF60-BAC3-0FE8-B9FC0F995137}"/>
              </a:ext>
            </a:extLst>
          </p:cNvPr>
          <p:cNvSpPr txBox="1"/>
          <p:nvPr/>
        </p:nvSpPr>
        <p:spPr>
          <a:xfrm>
            <a:off x="457199" y="4515966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N=195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Revenue defines short-term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8309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Franklin Gothic Book" panose="020B0503020102020204" pitchFamily="34" charset="0"/>
                <a:ea typeface="Arial" panose="020B0604020202020204" pitchFamily="34" charset="0"/>
              </a:rPr>
              <a:t>47% of HR respondents highlighted increased revenue as their companies’ primary measure of short-term growth, while 20% highlighted increased profit.</a:t>
            </a:r>
            <a:endParaRPr lang="en-GB" sz="1200" dirty="0">
              <a:effectLst/>
              <a:latin typeface="Franklin Gothic Book" panose="020B05030201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29856E-00FB-CC89-C8FA-63ED0C93B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541833"/>
              </p:ext>
            </p:extLst>
          </p:nvPr>
        </p:nvGraphicFramePr>
        <p:xfrm>
          <a:off x="457199" y="1419622"/>
          <a:ext cx="5338764" cy="320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A634EB-BDD9-35DB-AF3A-4989758C214C}"/>
              </a:ext>
            </a:extLst>
          </p:cNvPr>
          <p:cNvSpPr txBox="1"/>
          <p:nvPr/>
        </p:nvSpPr>
        <p:spPr>
          <a:xfrm>
            <a:off x="457199" y="4515966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Profit defines long-term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40% of HR respondents highlighted increased profit as their companies’ primary measure of long-term growth, while 27% highlighted increased market share.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E949CF1-C534-672C-24A9-F9D806DA2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645073"/>
              </p:ext>
            </p:extLst>
          </p:nvPr>
        </p:nvGraphicFramePr>
        <p:xfrm>
          <a:off x="457199" y="1419622"/>
          <a:ext cx="5338764" cy="320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9B08C7B-8D23-15E4-E1CD-26E288BAA080}"/>
              </a:ext>
            </a:extLst>
          </p:cNvPr>
          <p:cNvSpPr txBox="1"/>
          <p:nvPr/>
        </p:nvSpPr>
        <p:spPr>
          <a:xfrm>
            <a:off x="457199" y="4515966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Product improvements lead the 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7092280" y="1851670"/>
            <a:ext cx="1594519" cy="15696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HR respondents ranked existing product or service improvements as their top growth strategy, followed by new product or service development.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40780A-3921-428D-AFA5-6138871ED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05537"/>
              </p:ext>
            </p:extLst>
          </p:nvPr>
        </p:nvGraphicFramePr>
        <p:xfrm>
          <a:off x="457199" y="1851670"/>
          <a:ext cx="31369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837156201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4518575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673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4607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3417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3178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2752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0686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6676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1771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6265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7610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8749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DFE87A-6F33-8136-3361-BF4E2C56A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70467"/>
              </p:ext>
            </p:extLst>
          </p:nvPr>
        </p:nvGraphicFramePr>
        <p:xfrm>
          <a:off x="3752056" y="1851670"/>
          <a:ext cx="31242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85106914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2022162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0337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340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7603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=3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8666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=3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0026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2898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8397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8233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5588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1991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9881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9A631C-1191-8C3E-A0F7-C54C976CAB9A}"/>
              </a:ext>
            </a:extLst>
          </p:cNvPr>
          <p:cNvSpPr txBox="1"/>
          <p:nvPr/>
        </p:nvSpPr>
        <p:spPr>
          <a:xfrm>
            <a:off x="415454" y="1481693"/>
            <a:ext cx="1450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Average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84BD7-1FBE-0FD6-65CE-DEF444C199D0}"/>
              </a:ext>
            </a:extLst>
          </p:cNvPr>
          <p:cNvSpPr txBox="1"/>
          <p:nvPr/>
        </p:nvSpPr>
        <p:spPr>
          <a:xfrm>
            <a:off x="3707904" y="1502663"/>
            <a:ext cx="1450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HR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1D5D0-688B-6994-9630-FD8C8A8A8BF6}"/>
              </a:ext>
            </a:extLst>
          </p:cNvPr>
          <p:cNvSpPr txBox="1"/>
          <p:nvPr/>
        </p:nvSpPr>
        <p:spPr>
          <a:xfrm>
            <a:off x="457199" y="4515966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Inflation and recession are the biggest blockers.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According to 87% of HR respondents, inflation represented the most significant barrier to growth—far higher than the overall average. The threat of recession (73%) was second.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5C43E59-A749-0E5B-A331-C56E9A6918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067698"/>
              </p:ext>
            </p:extLst>
          </p:nvPr>
        </p:nvGraphicFramePr>
        <p:xfrm>
          <a:off x="457199" y="1419622"/>
          <a:ext cx="5338764" cy="320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E248F7-73C2-8495-E7BE-36008C61F022}"/>
              </a:ext>
            </a:extLst>
          </p:cNvPr>
          <p:cNvSpPr txBox="1"/>
          <p:nvPr/>
        </p:nvSpPr>
        <p:spPr>
          <a:xfrm>
            <a:off x="457199" y="4515966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Tech is the main growth driver.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Advances in technology represented the most significant growth accelerator, according to 67% of HR respondents, followed by changing consumer spending patterns and easing of supply constraints.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5F9FAC1-07FE-CCF3-01DE-4E567C7A3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831899"/>
              </p:ext>
            </p:extLst>
          </p:nvPr>
        </p:nvGraphicFramePr>
        <p:xfrm>
          <a:off x="457199" y="1419622"/>
          <a:ext cx="5338764" cy="320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EEC0DA-7AF6-12DD-BD2A-2EE749E0063F}"/>
              </a:ext>
            </a:extLst>
          </p:cNvPr>
          <p:cNvSpPr txBox="1"/>
          <p:nvPr/>
        </p:nvSpPr>
        <p:spPr>
          <a:xfrm>
            <a:off x="457199" y="4515966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8309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Customers represented the most important stakeholders when making decisions relating to short-term growth, according to 60% of HR respondents.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F3F7FE1-D3D2-BC43-8643-42F54D39B9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845628"/>
              </p:ext>
            </p:extLst>
          </p:nvPr>
        </p:nvGraphicFramePr>
        <p:xfrm>
          <a:off x="457199" y="1419622"/>
          <a:ext cx="5338764" cy="320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D16F7B-3897-7A94-DF61-E99DD4A2FF74}"/>
              </a:ext>
            </a:extLst>
          </p:cNvPr>
          <p:cNvSpPr txBox="1"/>
          <p:nvPr/>
        </p:nvSpPr>
        <p:spPr>
          <a:xfrm>
            <a:off x="457199" y="4515966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N=210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TG Custom Colors 2">
      <a:dk1>
        <a:srgbClr val="082241"/>
      </a:dk1>
      <a:lt1>
        <a:srgbClr val="FFFFFF"/>
      </a:lt1>
      <a:dk2>
        <a:srgbClr val="082241"/>
      </a:dk2>
      <a:lt2>
        <a:srgbClr val="FFFFFF"/>
      </a:lt2>
      <a:accent1>
        <a:srgbClr val="082241"/>
      </a:accent1>
      <a:accent2>
        <a:srgbClr val="006393"/>
      </a:accent2>
      <a:accent3>
        <a:srgbClr val="618EB3"/>
      </a:accent3>
      <a:accent4>
        <a:srgbClr val="8FABC8"/>
      </a:accent4>
      <a:accent5>
        <a:srgbClr val="C1CEDF"/>
      </a:accent5>
      <a:accent6>
        <a:srgbClr val="DDE3EC"/>
      </a:accent6>
      <a:hlink>
        <a:srgbClr val="AFDDD1"/>
      </a:hlink>
      <a:folHlink>
        <a:srgbClr val="BEB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ales and Marketing Documents Content Type" ma:contentTypeID="0x01010036118BF251209A4CA42196A4C2C9ABA00044F5302AF70EA143B2E01B33B4434DB7" ma:contentTypeVersion="15" ma:contentTypeDescription="" ma:contentTypeScope="" ma:versionID="affddd422a82fd9c654721df6a635297">
  <xsd:schema xmlns:xsd="http://www.w3.org/2001/XMLSchema" xmlns:xs="http://www.w3.org/2001/XMLSchema" xmlns:p="http://schemas.microsoft.com/office/2006/metadata/properties" xmlns:ns1="http://schemas.microsoft.com/sharepoint/v3" xmlns:ns2="ac443db5-1811-417e-bfdf-61f9a3728221" xmlns:ns3="63ea13cc-e74e-4d33-abe6-b5cdc01d9639" xmlns:ns4="cea7301b-98a6-4708-91df-dd66fbf5d5c2" targetNamespace="http://schemas.microsoft.com/office/2006/metadata/properties" ma:root="true" ma:fieldsID="7d6e768e2ba90eb3ed2077c373396195" ns1:_="" ns2:_="" ns3:_="" ns4:_="">
    <xsd:import namespace="http://schemas.microsoft.com/sharepoint/v3"/>
    <xsd:import namespace="ac443db5-1811-417e-bfdf-61f9a3728221"/>
    <xsd:import namespace="63ea13cc-e74e-4d33-abe6-b5cdc01d9639"/>
    <xsd:import namespace="cea7301b-98a6-4708-91df-dd66fbf5d5c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o4b5841f0c884b37b7bf931ceaf87135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db5-1811-417e-bfdf-61f9a372822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e574272-aace-4539-961e-e6d65101c5e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355c7af-a582-4c52-915e-a5aeb0663c8a}" ma:internalName="TaxCatchAll" ma:showField="CatchAllData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355c7af-a582-4c52-915e-a5aeb0663c8a}" ma:internalName="TaxCatchAllLabel" ma:readOnly="true" ma:showField="CatchAllDataLabel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a13cc-e74e-4d33-abe6-b5cdc01d9639" elementFormDefault="qualified">
    <xsd:import namespace="http://schemas.microsoft.com/office/2006/documentManagement/types"/>
    <xsd:import namespace="http://schemas.microsoft.com/office/infopath/2007/PartnerControls"/>
    <xsd:element name="o4b5841f0c884b37b7bf931ceaf87135" ma:index="12" nillable="true" ma:taxonomy="true" ma:internalName="o4b5841f0c884b37b7bf931ceaf87135" ma:taxonomyFieldName="Sales_x0020_and_x0020_Marketing_x0020_Topic" ma:displayName="Sales and Marketing Topic" ma:default="" ma:fieldId="{84b5841f-0c88-4b37-b7bf-931ceaf87135}" ma:sspId="de574272-aace-4539-961e-e6d65101c5e9" ma:termSetId="39662f9e-a00f-4869-ad11-4107c4465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7301b-98a6-4708-91df-dd66fbf5d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b5841f0c884b37b7bf931ceaf87135 xmlns="63ea13cc-e74e-4d33-abe6-b5cdc01d9639">
      <Terms xmlns="http://schemas.microsoft.com/office/infopath/2007/PartnerControls"/>
    </o4b5841f0c884b37b7bf931ceaf87135>
    <TaxCatchAll xmlns="ac443db5-1811-417e-bfdf-61f9a3728221"/>
    <PublishingExpirationDate xmlns="http://schemas.microsoft.com/sharepoint/v3" xsi:nil="true"/>
    <TaxKeywordTaxHTField xmlns="ac443db5-1811-417e-bfdf-61f9a3728221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05A8A7-7DFA-44D1-9B8E-071157663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443db5-1811-417e-bfdf-61f9a3728221"/>
    <ds:schemaRef ds:uri="63ea13cc-e74e-4d33-abe6-b5cdc01d9639"/>
    <ds:schemaRef ds:uri="cea7301b-98a6-4708-91df-dd66fbf5d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ED570-48EF-46D1-86B5-14EAAD764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2C77B8-BE18-419C-B6F9-0D6AE9750119}">
  <ds:schemaRefs>
    <ds:schemaRef ds:uri="http://purl.org/dc/dcmitype/"/>
    <ds:schemaRef ds:uri="cea7301b-98a6-4708-91df-dd66fbf5d5c2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3ea13cc-e74e-4d33-abe6-b5cdc01d9639"/>
    <ds:schemaRef ds:uri="ac443db5-1811-417e-bfdf-61f9a37282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601</Words>
  <Application>Microsoft Macintosh PowerPoint</Application>
  <PresentationFormat>On-screen Show (16:9)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Franklin Gothic Book</vt:lpstr>
      <vt:lpstr>Arial</vt:lpstr>
      <vt:lpstr>Roboto Light</vt:lpstr>
      <vt:lpstr>Office Theme</vt:lpstr>
      <vt:lpstr>PowerPoint Presentation</vt:lpstr>
      <vt:lpstr>Leaders are optimistic about the short term.</vt:lpstr>
      <vt:lpstr>The long-term outlook is even better.</vt:lpstr>
      <vt:lpstr>Revenue defines short-term growth.</vt:lpstr>
      <vt:lpstr>Profit defines long-term growth.</vt:lpstr>
      <vt:lpstr>Product improvements lead the way.</vt:lpstr>
      <vt:lpstr>Inflation and recession are the biggest blockers.</vt:lpstr>
      <vt:lpstr>Tech is the main growth driver.</vt:lpstr>
      <vt:lpstr>The customer rules.</vt:lpstr>
      <vt:lpstr>Customers and investors are the long-term priorities.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James</dc:creator>
  <cp:lastModifiedBy>Dean Chung</cp:lastModifiedBy>
  <cp:revision>48</cp:revision>
  <dcterms:created xsi:type="dcterms:W3CDTF">2016-04-06T15:43:46Z</dcterms:created>
  <dcterms:modified xsi:type="dcterms:W3CDTF">2022-12-12T16:02:12Z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0x01010036118BF251209A4CA42196A4C2C9ABA00044F5302AF70EA143B2E01B33B4434DB7</vt:lpwstr>
  </property>
  <property fmtid="{D5CDD505-2E9C-101B-9397-08002B2CF9AE}" pid="3" name="TaxKeyword">
    <vt:lpwstr/>
  </property>
  <property fmtid="{D5CDD505-2E9C-101B-9397-08002B2CF9AE}" pid="4" name="Sales and Marketing Topic">
    <vt:lpwstr/>
  </property>
  <property fmtid="{D5CDD505-2E9C-101B-9397-08002B2CF9AE}" pid="5" name="AuthorIds_UIVersion_512">
    <vt:lpwstr>47</vt:lpwstr>
  </property>
</Properties>
</file>