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Libre Franklin" pitchFamily="2" charset="77"/>
      <p:regular r:id="rId19"/>
      <p:bold r:id="rId20"/>
      <p:italic r:id="rId21"/>
      <p:boldItalic r:id="rId22"/>
    </p:embeddedFont>
    <p:embeddedFont>
      <p:font typeface="Roboto Light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85">
          <p15:clr>
            <a:srgbClr val="A4A3A4"/>
          </p15:clr>
        </p15:guide>
        <p15:guide id="2" pos="360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fvNpWHO7Jg7WhphKgwQiTA/e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C1F325-76BC-4332-B17F-96C6161A4447}">
  <a:tblStyle styleId="{DAC1F325-76BC-4332-B17F-96C6161A444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short-term growth prospects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Outlook!$G$27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(Outlook!$F$32,Outlook!$F$34)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(Outlook!$G$32,Outlook!$G$34)</c:f>
              <c:numCache>
                <c:formatCode>0%</c:formatCode>
                <c:ptCount val="2"/>
                <c:pt idx="0">
                  <c:v>0.25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7-4267-914C-E9F98943D6C2}"/>
            </c:ext>
          </c:extLst>
        </c:ser>
        <c:ser>
          <c:idx val="1"/>
          <c:order val="1"/>
          <c:tx>
            <c:strRef>
              <c:f>Outlook!$H$27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(Outlook!$F$32,Outlook!$F$34)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(Outlook!$H$32,Outlook!$H$34)</c:f>
              <c:numCache>
                <c:formatCode>0%</c:formatCode>
                <c:ptCount val="2"/>
                <c:pt idx="0">
                  <c:v>0.5357142857142857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7-4267-914C-E9F98943D6C2}"/>
            </c:ext>
          </c:extLst>
        </c:ser>
        <c:ser>
          <c:idx val="2"/>
          <c:order val="2"/>
          <c:tx>
            <c:strRef>
              <c:f>Outlook!$I$27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(Outlook!$F$32,Outlook!$F$34)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(Outlook!$I$32,Outlook!$I$34)</c:f>
              <c:numCache>
                <c:formatCode>0%</c:formatCode>
                <c:ptCount val="2"/>
                <c:pt idx="0">
                  <c:v>0.21428571428571427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B7-4267-914C-E9F98943D6C2}"/>
            </c:ext>
          </c:extLst>
        </c:ser>
        <c:ser>
          <c:idx val="3"/>
          <c:order val="3"/>
          <c:tx>
            <c:strRef>
              <c:f>Outlook!$J$27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(Outlook!$F$32,Outlook!$F$34)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(Outlook!$J$32,Outlook!$J$34)</c:f>
              <c:numCache>
                <c:formatCode>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B7-4267-914C-E9F98943D6C2}"/>
            </c:ext>
          </c:extLst>
        </c:ser>
        <c:ser>
          <c:idx val="4"/>
          <c:order val="4"/>
          <c:tx>
            <c:strRef>
              <c:f>Outlook!$K$27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0.10648148148148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7-4267-914C-E9F98943D6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(Outlook!$F$32,Outlook!$F$34)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(Outlook!$K$32,Outlook!$K$34)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B7-4267-914C-E9F98943D6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2938432"/>
        <c:axId val="752942176"/>
      </c:barChart>
      <c:catAx>
        <c:axId val="7529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42176"/>
        <c:crosses val="autoZero"/>
        <c:auto val="1"/>
        <c:lblAlgn val="ctr"/>
        <c:lblOffset val="100"/>
        <c:noMultiLvlLbl val="0"/>
      </c:catAx>
      <c:valAx>
        <c:axId val="7529421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 you rate your company's long-term growth prospects (3-5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Outlook!$AF$27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(Outlook!$AE$32,Outlook!$AE$34)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(Outlook!$AF$32,Outlook!$AF$34)</c:f>
              <c:numCache>
                <c:formatCode>0%</c:formatCode>
                <c:ptCount val="2"/>
                <c:pt idx="0">
                  <c:v>0.5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0-43C5-9430-FAE349A4D23F}"/>
            </c:ext>
          </c:extLst>
        </c:ser>
        <c:ser>
          <c:idx val="1"/>
          <c:order val="1"/>
          <c:tx>
            <c:strRef>
              <c:f>Outlook!$AG$27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(Outlook!$AE$32,Outlook!$AE$34)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(Outlook!$AG$32,Outlook!$AG$34)</c:f>
              <c:numCache>
                <c:formatCode>0%</c:formatCode>
                <c:ptCount val="2"/>
                <c:pt idx="0">
                  <c:v>0.4642857142857143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00-43C5-9430-FAE349A4D23F}"/>
            </c:ext>
          </c:extLst>
        </c:ser>
        <c:ser>
          <c:idx val="2"/>
          <c:order val="2"/>
          <c:tx>
            <c:strRef>
              <c:f>Outlook!$AH$27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(Outlook!$AE$32,Outlook!$AE$34)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(Outlook!$AH$32,Outlook!$AH$34)</c:f>
              <c:numCache>
                <c:formatCode>0%</c:formatCode>
                <c:ptCount val="2"/>
                <c:pt idx="0">
                  <c:v>3.5714285714285712E-2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00-43C5-9430-FAE349A4D23F}"/>
            </c:ext>
          </c:extLst>
        </c:ser>
        <c:ser>
          <c:idx val="3"/>
          <c:order val="3"/>
          <c:tx>
            <c:strRef>
              <c:f>Outlook!$AI$27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0648148148148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0-43C5-9430-FAE349A4D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(Outlook!$AE$32,Outlook!$AE$34)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(Outlook!$AI$32,Outlook!$AI$34)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0-43C5-9430-FAE349A4D23F}"/>
            </c:ext>
          </c:extLst>
        </c:ser>
        <c:ser>
          <c:idx val="4"/>
          <c:order val="4"/>
          <c:tx>
            <c:strRef>
              <c:f>Outlook!$AJ$27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00-43C5-9430-FAE349A4D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(Outlook!$AE$32,Outlook!$AE$34)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(Outlook!$AJ$32,Outlook!$AJ$34)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2B00-43C5-9430-FAE349A4D2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2933856"/>
        <c:axId val="752940928"/>
      </c:barChart>
      <c:catAx>
        <c:axId val="75293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40928"/>
        <c:crosses val="autoZero"/>
        <c:auto val="1"/>
        <c:lblAlgn val="ctr"/>
        <c:lblOffset val="100"/>
        <c:noMultiLvlLbl val="0"/>
      </c:catAx>
      <c:valAx>
        <c:axId val="7529409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3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does your company primarily define growth in the short term (next one to three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def'!$G$120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def'!$F$121:$F$122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'ST growth def'!$G$121:$G$122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A-434F-B235-01C1B8C9D3B6}"/>
            </c:ext>
          </c:extLst>
        </c:ser>
        <c:ser>
          <c:idx val="1"/>
          <c:order val="1"/>
          <c:tx>
            <c:strRef>
              <c:f>'ST growth def'!$H$120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def'!$F$121:$F$122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'ST growth def'!$H$121:$H$122</c:f>
              <c:numCache>
                <c:formatCode>0%</c:formatCode>
                <c:ptCount val="2"/>
                <c:pt idx="0">
                  <c:v>0.25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A-434F-B235-01C1B8C9D3B6}"/>
            </c:ext>
          </c:extLst>
        </c:ser>
        <c:ser>
          <c:idx val="2"/>
          <c:order val="2"/>
          <c:tx>
            <c:strRef>
              <c:f>'ST growth def'!$I$120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def'!$F$121:$F$122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'ST growth def'!$I$121:$I$122</c:f>
              <c:numCache>
                <c:formatCode>0%</c:formatCode>
                <c:ptCount val="2"/>
                <c:pt idx="0">
                  <c:v>0.10714285714285714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A-434F-B235-01C1B8C9D3B6}"/>
            </c:ext>
          </c:extLst>
        </c:ser>
        <c:ser>
          <c:idx val="3"/>
          <c:order val="3"/>
          <c:tx>
            <c:strRef>
              <c:f>'ST growth def'!$J$120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221811218823367E-3"/>
                  <c:y val="-7.367135120214986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8-C74B-99DA-7A967BCDA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def'!$F$121:$F$122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'ST growth def'!$J$121:$J$122</c:f>
              <c:numCache>
                <c:formatCode>0%</c:formatCode>
                <c:ptCount val="2"/>
                <c:pt idx="0">
                  <c:v>3.5714285714285712E-2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BA-434F-B235-01C1B8C9D3B6}"/>
            </c:ext>
          </c:extLst>
        </c:ser>
        <c:ser>
          <c:idx val="4"/>
          <c:order val="4"/>
          <c:tx>
            <c:strRef>
              <c:f>'ST growth def'!$K$120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77633926588177E-2"/>
                  <c:y val="-7.367135120214986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8-C74B-99DA-7A967BCDA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def'!$F$121:$F$122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'ST growth def'!$K$121:$K$122</c:f>
              <c:numCache>
                <c:formatCode>0%</c:formatCode>
                <c:ptCount val="2"/>
                <c:pt idx="0">
                  <c:v>3.5714285714285712E-2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BA-434F-B235-01C1B8C9D3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9288656"/>
        <c:axId val="749290320"/>
      </c:barChart>
      <c:catAx>
        <c:axId val="74928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90320"/>
        <c:crosses val="autoZero"/>
        <c:auto val="1"/>
        <c:lblAlgn val="ctr"/>
        <c:lblOffset val="100"/>
        <c:noMultiLvlLbl val="0"/>
      </c:catAx>
      <c:valAx>
        <c:axId val="7492903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8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does your company primarily define growth in the long term (next 3-5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def'!$G$96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def'!$F$97:$F$98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'LT growth def'!$G$97:$G$98</c:f>
              <c:numCache>
                <c:formatCode>0%</c:formatCode>
                <c:ptCount val="2"/>
                <c:pt idx="0">
                  <c:v>0.42857142857142855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1-40BD-A9A5-BE31537CC9D5}"/>
            </c:ext>
          </c:extLst>
        </c:ser>
        <c:ser>
          <c:idx val="1"/>
          <c:order val="1"/>
          <c:tx>
            <c:strRef>
              <c:f>'LT growth def'!$H$96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def'!$F$97:$F$98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'LT growth def'!$H$97:$H$98</c:f>
              <c:numCache>
                <c:formatCode>0%</c:formatCode>
                <c:ptCount val="2"/>
                <c:pt idx="0">
                  <c:v>0.21428571428571427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1-40BD-A9A5-BE31537CC9D5}"/>
            </c:ext>
          </c:extLst>
        </c:ser>
        <c:ser>
          <c:idx val="2"/>
          <c:order val="2"/>
          <c:tx>
            <c:strRef>
              <c:f>'LT growth def'!$I$96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def'!$F$97:$F$98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'LT growth def'!$I$97:$I$98</c:f>
              <c:numCache>
                <c:formatCode>0%</c:formatCode>
                <c:ptCount val="2"/>
                <c:pt idx="0">
                  <c:v>0.21428571428571427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1-40BD-A9A5-BE31537CC9D5}"/>
            </c:ext>
          </c:extLst>
        </c:ser>
        <c:ser>
          <c:idx val="3"/>
          <c:order val="3"/>
          <c:tx>
            <c:strRef>
              <c:f>'LT growth def'!$J$96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def'!$F$97:$F$98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'LT growth def'!$J$97:$J$98</c:f>
              <c:numCache>
                <c:formatCode>0%</c:formatCode>
                <c:ptCount val="2"/>
                <c:pt idx="0">
                  <c:v>0.10714285714285714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1-40BD-A9A5-BE31537CC9D5}"/>
            </c:ext>
          </c:extLst>
        </c:ser>
        <c:ser>
          <c:idx val="4"/>
          <c:order val="4"/>
          <c:tx>
            <c:strRef>
              <c:f>'LT growth def'!$K$96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def'!$F$97:$F$98</c:f>
              <c:strCache>
                <c:ptCount val="2"/>
                <c:pt idx="0">
                  <c:v>Pharmaceuticals and Health Care </c:v>
                </c:pt>
                <c:pt idx="1">
                  <c:v>Average</c:v>
                </c:pt>
              </c:strCache>
            </c:strRef>
          </c:cat>
          <c:val>
            <c:numRef>
              <c:f>'LT growth def'!$K$97:$K$98</c:f>
              <c:numCache>
                <c:formatCode>0%</c:formatCode>
                <c:ptCount val="2"/>
                <c:pt idx="0">
                  <c:v>3.5714285714285712E-2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1-40BD-A9A5-BE31537CC9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1876496"/>
        <c:axId val="751877744"/>
      </c:barChart>
      <c:catAx>
        <c:axId val="75187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877744"/>
        <c:crosses val="autoZero"/>
        <c:auto val="1"/>
        <c:lblAlgn val="ctr"/>
        <c:lblOffset val="100"/>
        <c:noMultiLvlLbl val="0"/>
      </c:catAx>
      <c:valAx>
        <c:axId val="75187774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87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What do you see as the main barriers to your company's short-term (1-3 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25545941147366"/>
          <c:y val="0.18163546593528151"/>
          <c:w val="0.68951076884172346"/>
          <c:h val="0.66996382731784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Barriers!$M$99</c:f>
              <c:strCache>
                <c:ptCount val="1"/>
                <c:pt idx="0">
                  <c:v>Pharmaceuticals and Health Care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Barriers!$N$98:$W$98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Geopolitics</c:v>
                </c:pt>
                <c:pt idx="3">
                  <c:v>Interest rate increases</c:v>
                </c:pt>
                <c:pt idx="4">
                  <c:v>Raw material shortages</c:v>
                </c:pt>
                <c:pt idx="5">
                  <c:v>Budget constraints</c:v>
                </c:pt>
                <c:pt idx="6">
                  <c:v>Potential recession</c:v>
                </c:pt>
                <c:pt idx="7">
                  <c:v>Inflation</c:v>
                </c:pt>
                <c:pt idx="8">
                  <c:v>Supply chain delays</c:v>
                </c:pt>
                <c:pt idx="9">
                  <c:v>Labor/talent shortages</c:v>
                </c:pt>
              </c:strCache>
            </c:strRef>
          </c:cat>
          <c:val>
            <c:numRef>
              <c:f>Barriers!$N$99:$W$99</c:f>
              <c:numCache>
                <c:formatCode>0%</c:formatCode>
                <c:ptCount val="10"/>
                <c:pt idx="0">
                  <c:v>3.5714285714285712E-2</c:v>
                </c:pt>
                <c:pt idx="1">
                  <c:v>0.10714285714285714</c:v>
                </c:pt>
                <c:pt idx="2">
                  <c:v>0.21428571428571427</c:v>
                </c:pt>
                <c:pt idx="3">
                  <c:v>0.21428571428571427</c:v>
                </c:pt>
                <c:pt idx="4">
                  <c:v>0.32142857142857145</c:v>
                </c:pt>
                <c:pt idx="5">
                  <c:v>0.39285714285714285</c:v>
                </c:pt>
                <c:pt idx="6">
                  <c:v>0.4642857142857143</c:v>
                </c:pt>
                <c:pt idx="7">
                  <c:v>0.6428571428571429</c:v>
                </c:pt>
                <c:pt idx="8">
                  <c:v>0.6428571428571429</c:v>
                </c:pt>
                <c:pt idx="9">
                  <c:v>0.6785714285714286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E-48C4-98FA-0017FE5777AE}"/>
            </c:ext>
          </c:extLst>
        </c:ser>
        <c:ser>
          <c:idx val="1"/>
          <c:order val="1"/>
          <c:tx>
            <c:strRef>
              <c:f>Barriers!$M$100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1.2055451278890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EC-E641-8FAD-9498B0179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Barriers!$N$98:$W$98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Geopolitics</c:v>
                </c:pt>
                <c:pt idx="3">
                  <c:v>Interest rate increases</c:v>
                </c:pt>
                <c:pt idx="4">
                  <c:v>Raw material shortages</c:v>
                </c:pt>
                <c:pt idx="5">
                  <c:v>Budget constraints</c:v>
                </c:pt>
                <c:pt idx="6">
                  <c:v>Potential recession</c:v>
                </c:pt>
                <c:pt idx="7">
                  <c:v>Inflation</c:v>
                </c:pt>
                <c:pt idx="8">
                  <c:v>Supply chain delays</c:v>
                </c:pt>
                <c:pt idx="9">
                  <c:v>Labor/talent shortages</c:v>
                </c:pt>
              </c:strCache>
            </c:strRef>
          </c:cat>
          <c:val>
            <c:numRef>
              <c:f>Barriers!$N$100:$W$100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0.33486238532110091</c:v>
                </c:pt>
                <c:pt idx="3">
                  <c:v>0.26146788990825687</c:v>
                </c:pt>
                <c:pt idx="4">
                  <c:v>0.23394495412844038</c:v>
                </c:pt>
                <c:pt idx="5">
                  <c:v>0.36238532110091742</c:v>
                </c:pt>
                <c:pt idx="6">
                  <c:v>0.66972477064220182</c:v>
                </c:pt>
                <c:pt idx="7">
                  <c:v>0.6330275229357798</c:v>
                </c:pt>
                <c:pt idx="8">
                  <c:v>0.41284403669724773</c:v>
                </c:pt>
                <c:pt idx="9">
                  <c:v>0.67889908256880738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E-48C4-98FA-0017FE5777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7144720"/>
        <c:axId val="747152624"/>
      </c:barChart>
      <c:catAx>
        <c:axId val="74714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152624"/>
        <c:crosses val="autoZero"/>
        <c:auto val="1"/>
        <c:lblAlgn val="ctr"/>
        <c:lblOffset val="100"/>
        <c:noMultiLvlLbl val="0"/>
      </c:catAx>
      <c:valAx>
        <c:axId val="7471526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14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29155514581781"/>
          <c:y val="0.93590708253016397"/>
          <c:w val="0.54588343307401133"/>
          <c:h val="6.4092917469836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Which of the following external factors do you see as most beneficial to your company's short-term (1-3 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390315185794977"/>
          <c:y val="0.24322555891722625"/>
          <c:w val="0.50606833095690129"/>
          <c:h val="0.57659258790366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Accelerators!$K$104</c:f>
              <c:strCache>
                <c:ptCount val="1"/>
                <c:pt idx="0">
                  <c:v>Pharmaceuticals and Health Care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Accelerators!$L$103:$S$103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Changing consumer spending patterns</c:v>
                </c:pt>
                <c:pt idx="4">
                  <c:v>Easing of supply constraints</c:v>
                </c:pt>
                <c:pt idx="5">
                  <c:v>Favorable M&amp;A environment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Accelerators!$L$104:$S$104</c:f>
              <c:numCache>
                <c:formatCode>0%</c:formatCode>
                <c:ptCount val="8"/>
                <c:pt idx="0">
                  <c:v>3.5714285714285712E-2</c:v>
                </c:pt>
                <c:pt idx="1">
                  <c:v>3.5714285714285712E-2</c:v>
                </c:pt>
                <c:pt idx="2">
                  <c:v>0.17857142857142858</c:v>
                </c:pt>
                <c:pt idx="3">
                  <c:v>0.2857142857142857</c:v>
                </c:pt>
                <c:pt idx="4">
                  <c:v>0.5357142857142857</c:v>
                </c:pt>
                <c:pt idx="5">
                  <c:v>0.5714285714285714</c:v>
                </c:pt>
                <c:pt idx="6">
                  <c:v>0.6428571428571429</c:v>
                </c:pt>
                <c:pt idx="7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7-40B6-BA50-C0BBD9B5D377}"/>
            </c:ext>
          </c:extLst>
        </c:ser>
        <c:ser>
          <c:idx val="1"/>
          <c:order val="1"/>
          <c:tx>
            <c:strRef>
              <c:f>Accelerators!$K$105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Accelerators!$L$103:$S$103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Changing consumer spending patterns</c:v>
                </c:pt>
                <c:pt idx="4">
                  <c:v>Easing of supply constraints</c:v>
                </c:pt>
                <c:pt idx="5">
                  <c:v>Favorable M&amp;A environment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Accelerators!$L$105:$S$105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0.30275229357798167</c:v>
                </c:pt>
                <c:pt idx="3">
                  <c:v>0.37155963302752293</c:v>
                </c:pt>
                <c:pt idx="4">
                  <c:v>0.43577981651376146</c:v>
                </c:pt>
                <c:pt idx="5">
                  <c:v>0.43577981651376146</c:v>
                </c:pt>
                <c:pt idx="6">
                  <c:v>0.54128440366972475</c:v>
                </c:pt>
                <c:pt idx="7">
                  <c:v>0.59174311926605505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7-40B6-BA50-C0BBD9B5D3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4355344"/>
        <c:axId val="1074357840"/>
      </c:barChart>
      <c:catAx>
        <c:axId val="107435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357840"/>
        <c:crosses val="autoZero"/>
        <c:auto val="1"/>
        <c:lblAlgn val="ctr"/>
        <c:lblOffset val="100"/>
        <c:noMultiLvlLbl val="0"/>
      </c:catAx>
      <c:valAx>
        <c:axId val="10743578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3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Which one of the following stakeholders is most important to your company’s decision-making around growth in the short term (1-3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stakeholders'!$E$91</c:f>
              <c:strCache>
                <c:ptCount val="1"/>
                <c:pt idx="0">
                  <c:v>Pharmaceuticals and Health Care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stakeholders'!$F$90:$L$90</c:f>
              <c:strCache>
                <c:ptCount val="7"/>
                <c:pt idx="0">
                  <c:v>Communities</c:v>
                </c:pt>
                <c:pt idx="1">
                  <c:v>Other</c:v>
                </c:pt>
                <c:pt idx="2">
                  <c:v>Suppliers</c:v>
                </c:pt>
                <c:pt idx="3">
                  <c:v>Employees</c:v>
                </c:pt>
                <c:pt idx="4">
                  <c:v>Investors</c:v>
                </c:pt>
                <c:pt idx="5">
                  <c:v>Board of directors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stakeholders'!$F$91:$L$91</c:f>
              <c:numCache>
                <c:formatCode>0%</c:formatCode>
                <c:ptCount val="7"/>
                <c:pt idx="1">
                  <c:v>3.5714285714285712E-2</c:v>
                </c:pt>
                <c:pt idx="2">
                  <c:v>0.10714285714285714</c:v>
                </c:pt>
                <c:pt idx="3">
                  <c:v>0.14285714285714285</c:v>
                </c:pt>
                <c:pt idx="4">
                  <c:v>0.14285714285714285</c:v>
                </c:pt>
                <c:pt idx="5">
                  <c:v>0.14285714285714285</c:v>
                </c:pt>
                <c:pt idx="6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8-4440-B982-9653D56D5424}"/>
            </c:ext>
          </c:extLst>
        </c:ser>
        <c:ser>
          <c:idx val="1"/>
          <c:order val="1"/>
          <c:tx>
            <c:strRef>
              <c:f>'ST stakeholders'!$E$92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stakeholders'!$F$90:$L$90</c:f>
              <c:strCache>
                <c:ptCount val="7"/>
                <c:pt idx="0">
                  <c:v>Communities</c:v>
                </c:pt>
                <c:pt idx="1">
                  <c:v>Other</c:v>
                </c:pt>
                <c:pt idx="2">
                  <c:v>Suppliers</c:v>
                </c:pt>
                <c:pt idx="3">
                  <c:v>Employees</c:v>
                </c:pt>
                <c:pt idx="4">
                  <c:v>Investors</c:v>
                </c:pt>
                <c:pt idx="5">
                  <c:v>Board of directors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stakeholders'!$F$92:$L$92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0.12380952380952381</c:v>
                </c:pt>
                <c:pt idx="4">
                  <c:v>0.14761904761904762</c:v>
                </c:pt>
                <c:pt idx="5">
                  <c:v>8.5714285714285715E-2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8-4440-B982-9653D56D54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4462848"/>
        <c:axId val="674464928"/>
      </c:barChart>
      <c:catAx>
        <c:axId val="67446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64928"/>
        <c:crosses val="autoZero"/>
        <c:auto val="1"/>
        <c:lblAlgn val="ctr"/>
        <c:lblOffset val="100"/>
        <c:noMultiLvlLbl val="0"/>
      </c:catAx>
      <c:valAx>
        <c:axId val="6744649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6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Which one of the following stakeholders is most important to your company’s decision-making around growth in the long term (3-5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stakeholders'!$E$92</c:f>
              <c:strCache>
                <c:ptCount val="1"/>
                <c:pt idx="0">
                  <c:v>Pharmaceuticals and Health Care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stakeholders'!$F$91:$L$91</c:f>
              <c:strCache>
                <c:ptCount val="7"/>
                <c:pt idx="0">
                  <c:v>Employees</c:v>
                </c:pt>
                <c:pt idx="1">
                  <c:v>Communities</c:v>
                </c:pt>
                <c:pt idx="2">
                  <c:v>Suppliers</c:v>
                </c:pt>
                <c:pt idx="3">
                  <c:v>Other</c:v>
                </c:pt>
                <c:pt idx="4">
                  <c:v>Investors</c:v>
                </c:pt>
                <c:pt idx="5">
                  <c:v>Board of directors</c:v>
                </c:pt>
                <c:pt idx="6">
                  <c:v>Customers</c:v>
                </c:pt>
              </c:strCache>
            </c:strRef>
          </c:cat>
          <c:val>
            <c:numRef>
              <c:f>'LT stakeholders'!$F$92:$L$92</c:f>
              <c:numCache>
                <c:formatCode>General</c:formatCode>
                <c:ptCount val="7"/>
                <c:pt idx="3" formatCode="0%">
                  <c:v>3.5714285714285712E-2</c:v>
                </c:pt>
                <c:pt idx="4" formatCode="0%">
                  <c:v>0.14285714285714285</c:v>
                </c:pt>
                <c:pt idx="5" formatCode="0%">
                  <c:v>0.14285714285714285</c:v>
                </c:pt>
                <c:pt idx="6" formatCode="0%">
                  <c:v>0.6785714285714286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F-4891-938B-63BB756CF0E4}"/>
            </c:ext>
          </c:extLst>
        </c:ser>
        <c:ser>
          <c:idx val="1"/>
          <c:order val="1"/>
          <c:tx>
            <c:strRef>
              <c:f>'LT stakeholders'!$E$93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stakeholders'!$F$91:$L$91</c:f>
              <c:strCache>
                <c:ptCount val="7"/>
                <c:pt idx="0">
                  <c:v>Employees</c:v>
                </c:pt>
                <c:pt idx="1">
                  <c:v>Communities</c:v>
                </c:pt>
                <c:pt idx="2">
                  <c:v>Suppliers</c:v>
                </c:pt>
                <c:pt idx="3">
                  <c:v>Other</c:v>
                </c:pt>
                <c:pt idx="4">
                  <c:v>Investors</c:v>
                </c:pt>
                <c:pt idx="5">
                  <c:v>Board of directors</c:v>
                </c:pt>
                <c:pt idx="6">
                  <c:v>Customers</c:v>
                </c:pt>
              </c:strCache>
            </c:strRef>
          </c:cat>
          <c:val>
            <c:numRef>
              <c:f>'LT stakeholders'!$F$93:$L$93</c:f>
              <c:numCache>
                <c:formatCode>0%</c:formatCode>
                <c:ptCount val="7"/>
                <c:pt idx="0">
                  <c:v>6.2200956937799042E-2</c:v>
                </c:pt>
                <c:pt idx="1">
                  <c:v>2.3923444976076555E-2</c:v>
                </c:pt>
                <c:pt idx="3">
                  <c:v>3.8277511961722487E-2</c:v>
                </c:pt>
                <c:pt idx="4">
                  <c:v>0.25837320574162681</c:v>
                </c:pt>
                <c:pt idx="5">
                  <c:v>0.15789473684210525</c:v>
                </c:pt>
                <c:pt idx="6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F-4891-938B-63BB756CF0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2933024"/>
        <c:axId val="752933440"/>
      </c:barChart>
      <c:catAx>
        <c:axId val="75293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33440"/>
        <c:crosses val="autoZero"/>
        <c:auto val="1"/>
        <c:lblAlgn val="ctr"/>
        <c:lblOffset val="100"/>
        <c:noMultiLvlLbl val="0"/>
      </c:catAx>
      <c:valAx>
        <c:axId val="7529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3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title">
  <p:cSld name="Mai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385" y="1881330"/>
            <a:ext cx="3855230" cy="121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/>
        </p:nvSpPr>
        <p:spPr>
          <a:xfrm>
            <a:off x="2402939" y="3262170"/>
            <a:ext cx="4338117" cy="60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Where Innovative Organizations Are Placing Bets and Taking Chances</a:t>
            </a: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" name="Google Shape;22;p12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4975" y="1419622"/>
            <a:ext cx="2074049" cy="253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57200" y="1402864"/>
            <a:ext cx="8229600" cy="322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A91"/>
              </a:buClr>
              <a:buSzPts val="1800"/>
              <a:buNone/>
              <a:defRPr sz="1800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500"/>
              <a:buNone/>
              <a:defRPr sz="1500">
                <a:solidFill>
                  <a:srgbClr val="888A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350"/>
              <a:buNone/>
              <a:defRPr sz="1350">
                <a:solidFill>
                  <a:srgbClr val="888A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200"/>
              <a:buNone/>
              <a:defRPr sz="1200">
                <a:solidFill>
                  <a:srgbClr val="888A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200"/>
              <a:buNone/>
              <a:defRPr sz="1200">
                <a:solidFill>
                  <a:srgbClr val="888A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200"/>
              <a:buNone/>
              <a:defRPr sz="1200">
                <a:solidFill>
                  <a:srgbClr val="888A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200"/>
              <a:buNone/>
              <a:defRPr sz="1200">
                <a:solidFill>
                  <a:srgbClr val="888A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200"/>
              <a:buNone/>
              <a:defRPr sz="1200">
                <a:solidFill>
                  <a:srgbClr val="888A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A91"/>
              </a:buClr>
              <a:buSzPts val="1200"/>
              <a:buNone/>
              <a:defRPr sz="1200">
                <a:solidFill>
                  <a:srgbClr val="888A9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803835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3"/>
          </p:nvPr>
        </p:nvSpPr>
        <p:spPr>
          <a:xfrm>
            <a:off x="4629150" y="1378460"/>
            <a:ext cx="3887391" cy="50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4"/>
          </p:nvPr>
        </p:nvSpPr>
        <p:spPr>
          <a:xfrm>
            <a:off x="4629149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1"/>
          <p:cNvCxnSpPr/>
          <p:nvPr/>
        </p:nvCxnSpPr>
        <p:spPr>
          <a:xfrm>
            <a:off x="457199" y="654627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1"/>
          <p:cNvCxnSpPr/>
          <p:nvPr/>
        </p:nvCxnSpPr>
        <p:spPr>
          <a:xfrm>
            <a:off x="457199" y="4807084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11"/>
          <p:cNvSpPr/>
          <p:nvPr/>
        </p:nvSpPr>
        <p:spPr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198" y="310399"/>
            <a:ext cx="2074049" cy="2539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898178" y="4371950"/>
            <a:ext cx="3347641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Pharmaceuticals and Health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The customer rules.</a:t>
            </a:r>
            <a:endParaRPr lang="en-GB" dirty="0">
              <a:latin typeface="Franklin Gothic Book" panose="020B0503020102020204" pitchFamily="34" charset="0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5868144" y="1563689"/>
            <a:ext cx="2818655" cy="1228498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The opposite was true when making decisions related to long-term growth: 68% of pharmaceutical respondents highlighted that customers were the most important stakeholders—much higher than the overall average.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457199" y="4484468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N=209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62" name="Google Shape;162;p10"/>
          <p:cNvGraphicFramePr/>
          <p:nvPr/>
        </p:nvGraphicFramePr>
        <p:xfrm>
          <a:off x="457199" y="1392417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Leaders are optimistic about the short term. 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79% of pharmaceutical respondents rated their companies’ short-term growth prospects as “good” (54%) or “excellent” (25%), suggesting they are more optimistic than average.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57199" y="4486839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N=196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95" name="Google Shape;95;p2"/>
          <p:cNvGraphicFramePr/>
          <p:nvPr/>
        </p:nvGraphicFramePr>
        <p:xfrm>
          <a:off x="457199" y="1402451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Libre Franklin"/>
                <a:ea typeface="Libre Franklin"/>
                <a:cs typeface="Libre Franklin"/>
                <a:sym typeface="Libre Franklin"/>
              </a:rPr>
              <a:t>The </a:t>
            </a: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long-term</a:t>
            </a:r>
            <a:r>
              <a:rPr lang="en-GB" sz="2800" dirty="0">
                <a:latin typeface="Libre Franklin"/>
                <a:ea typeface="Libre Franklin"/>
                <a:cs typeface="Libre Franklin"/>
                <a:sym typeface="Libre Franklin"/>
              </a:rPr>
              <a:t> outlook is even better.</a:t>
            </a:r>
            <a:endParaRPr dirty="0"/>
          </a:p>
        </p:txBody>
      </p:sp>
      <p:sp>
        <p:nvSpPr>
          <p:cNvPr id="101" name="Google Shape;101;p3"/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96% of pharmaceutical respondents rated their companies’ long-term growth prospects as “good” (46%) or "excellent” (50%). 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42213" y="4515966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N=195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03" name="Google Shape;103;p3"/>
          <p:cNvGraphicFramePr/>
          <p:nvPr/>
        </p:nvGraphicFramePr>
        <p:xfrm>
          <a:off x="439197" y="1419621"/>
          <a:ext cx="5285328" cy="317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Revenue defines short-term growth.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57% of pharmaceutical respondents highlighted increased revenue as their companies’ main short-term growth metric—far more than the overall average—while 25% indicated increased profit.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457199" y="4515966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N=219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11" name="Google Shape;111;p4"/>
          <p:cNvGraphicFramePr/>
          <p:nvPr/>
        </p:nvGraphicFramePr>
        <p:xfrm>
          <a:off x="457199" y="1392417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Revenue defines long-term growth.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5868144" y="1563688"/>
            <a:ext cx="2818655" cy="1236156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43% of pharmaceutical respondents highlighted increased revenue as their companies’ primary long-term growth metric—more than the overall average—while 21% highlighted increased profit. 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395536" y="4515966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N=219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19" name="Google Shape;119;p5"/>
          <p:cNvGraphicFramePr/>
          <p:nvPr/>
        </p:nvGraphicFramePr>
        <p:xfrm>
          <a:off x="395535" y="1419621"/>
          <a:ext cx="5328989" cy="319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Franklin"/>
              <a:buNone/>
            </a:pPr>
            <a:r>
              <a:rPr lang="en-GB" sz="27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New products and new customers lead the way.</a:t>
            </a:r>
            <a:endParaRPr lang="en-GB" dirty="0">
              <a:latin typeface="Franklin Gothic Book" panose="020B0503020102020204" pitchFamily="34" charset="0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7073773" y="1577380"/>
            <a:ext cx="1600500" cy="2345227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Pharmaceutical respondents ranked new product or service development and expanding the customer base as their first and second most important growth strategies, respectively. 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26" name="Google Shape;126;p6"/>
          <p:cNvGraphicFramePr/>
          <p:nvPr/>
        </p:nvGraphicFramePr>
        <p:xfrm>
          <a:off x="460825" y="1827611"/>
          <a:ext cx="3136900" cy="2025650"/>
        </p:xfrm>
        <a:graphic>
          <a:graphicData uri="http://schemas.openxmlformats.org/drawingml/2006/table">
            <a:tbl>
              <a:tblPr>
                <a:noFill/>
                <a:tableStyleId>{DAC1F325-76BC-4332-B17F-96C6161A4447}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product or service development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Expanding the customer base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operational efficiencies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 product or service improvements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transformation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Mergers, acquisitions, and partnerships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pricing strategies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Adding new capacity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investing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7" name="Google Shape;127;p6"/>
          <p:cNvGraphicFramePr/>
          <p:nvPr/>
        </p:nvGraphicFramePr>
        <p:xfrm>
          <a:off x="3779912" y="1827611"/>
          <a:ext cx="3124200" cy="2025650"/>
        </p:xfrm>
        <a:graphic>
          <a:graphicData uri="http://schemas.openxmlformats.org/drawingml/2006/table">
            <a:tbl>
              <a:tblPr>
                <a:noFill/>
                <a:tableStyleId>{DAC1F325-76BC-4332-B17F-96C6161A4447}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product or service development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Expanding the customer base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 product or service improvements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operational efficiencies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Mergers, acquisitions, and partnerships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transformation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Adding new capacity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pricing strategies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Venture investing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8" name="Google Shape;128;p6"/>
          <p:cNvSpPr txBox="1"/>
          <p:nvPr/>
        </p:nvSpPr>
        <p:spPr>
          <a:xfrm>
            <a:off x="395536" y="1504445"/>
            <a:ext cx="20265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Average</a:t>
            </a:r>
            <a:endParaRPr sz="12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3707904" y="1504444"/>
            <a:ext cx="2880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Pharmaceuticals and Health Care</a:t>
            </a:r>
            <a:endParaRPr sz="12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461538" y="4484957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N=218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65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Talent, supply, and inflation are the biggest blockers.</a:t>
            </a:r>
            <a:endParaRPr sz="2650" dirty="0">
              <a:latin typeface="Franklin Gothic Book" panose="020B0503020102020204" pitchFamily="34" charset="0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5868144" y="1563688"/>
            <a:ext cx="2818655" cy="1081541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The talent shortage represented the most significant obstacle to growth, according to 68% of pharmaceutical respondents, followed by supply chain delays (64%) and inflation (64%).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450419" y="4443958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N=218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38" name="Google Shape;138;p7"/>
          <p:cNvGraphicFramePr/>
          <p:nvPr/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Tech and talent are the main growth drivers.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6948264" y="1563688"/>
            <a:ext cx="1738535" cy="1620384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Advances in technology represented the most significant accelerator of growth, according to 71% of pharmaceutical respondents, followed by an easing of the talent shortage (64%). 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457199" y="4515966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N=218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46" name="Google Shape;146;p8"/>
          <p:cNvGraphicFramePr/>
          <p:nvPr/>
        </p:nvGraphicFramePr>
        <p:xfrm>
          <a:off x="457198" y="1419622"/>
          <a:ext cx="634705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GB" sz="2800" dirty="0"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The customer rules.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5868144" y="1563688"/>
            <a:ext cx="2818655" cy="1008062"/>
          </a:xfrm>
          <a:prstGeom prst="rect">
            <a:avLst/>
          </a:prstGeom>
          <a:solidFill>
            <a:srgbClr val="D2E8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43% of pharmaceutical respondents highlighted customers as the most important stakeholders when making decisions relating to short-term growth, which is less than the average of 53%. </a:t>
            </a:r>
            <a:endParaRPr sz="1200" b="0" i="0" u="none" strike="noStrike" cap="none" dirty="0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395536" y="4515966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N=210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54" name="Google Shape;154;p9"/>
          <p:cNvGraphicFramePr/>
          <p:nvPr/>
        </p:nvGraphicFramePr>
        <p:xfrm>
          <a:off x="415379" y="1419621"/>
          <a:ext cx="5309145" cy="318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Macintosh PowerPoint</Application>
  <PresentationFormat>On-screen Show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Franklin Gothic Book</vt:lpstr>
      <vt:lpstr>Calibri</vt:lpstr>
      <vt:lpstr>Arial</vt:lpstr>
      <vt:lpstr>Roboto Light</vt:lpstr>
      <vt:lpstr>Libre Franklin</vt:lpstr>
      <vt:lpstr>Office Theme</vt:lpstr>
      <vt:lpstr>PowerPoint Presentation</vt:lpstr>
      <vt:lpstr>Leaders are optimistic about the short term. </vt:lpstr>
      <vt:lpstr>The long-term outlook is even better.</vt:lpstr>
      <vt:lpstr>Revenue defines short-term growth.</vt:lpstr>
      <vt:lpstr>Revenue defines long-term growth.</vt:lpstr>
      <vt:lpstr>New products and new customers lead the way.</vt:lpstr>
      <vt:lpstr>Talent, supply, and inflation are the biggest blockers.</vt:lpstr>
      <vt:lpstr>Tech and talent are the main growth drivers.</vt:lpstr>
      <vt:lpstr>The customer rules.</vt:lpstr>
      <vt:lpstr>The customer rules.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1</cp:revision>
  <dcterms:created xsi:type="dcterms:W3CDTF">2016-04-06T15:43:46Z</dcterms:created>
  <dcterms:modified xsi:type="dcterms:W3CDTF">2022-12-12T16:05:12Z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