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/>
    <p:restoredTop sz="95226" autoAdjust="0"/>
  </p:normalViewPr>
  <p:slideViewPr>
    <p:cSldViewPr>
      <p:cViewPr varScale="1">
        <p:scale>
          <a:sx n="165" d="100"/>
          <a:sy n="165" d="100"/>
        </p:scale>
        <p:origin x="608" y="184"/>
      </p:cViewPr>
      <p:guideLst>
        <p:guide orient="horz" pos="985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prospects (next 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Outlook!$W$25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(Outlook!$V$28,Outlook!$V$30)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(Outlook!$W$28,Outlook!$W$30)</c:f>
              <c:numCache>
                <c:formatCode>0%</c:formatCode>
                <c:ptCount val="2"/>
                <c:pt idx="0">
                  <c:v>0.18032786885245902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4-4DE7-BD2C-881805A1A151}"/>
            </c:ext>
          </c:extLst>
        </c:ser>
        <c:ser>
          <c:idx val="1"/>
          <c:order val="1"/>
          <c:tx>
            <c:strRef>
              <c:f>Outlook!$X$25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(Outlook!$V$28,Outlook!$V$30)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(Outlook!$X$28,Outlook!$X$30)</c:f>
              <c:numCache>
                <c:formatCode>0%</c:formatCode>
                <c:ptCount val="2"/>
                <c:pt idx="0">
                  <c:v>0.52459016393442626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4-4DE7-BD2C-881805A1A151}"/>
            </c:ext>
          </c:extLst>
        </c:ser>
        <c:ser>
          <c:idx val="2"/>
          <c:order val="2"/>
          <c:tx>
            <c:strRef>
              <c:f>Outlook!$Y$25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(Outlook!$V$28,Outlook!$V$30)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(Outlook!$Y$28,Outlook!$Y$30)</c:f>
              <c:numCache>
                <c:formatCode>0%</c:formatCode>
                <c:ptCount val="2"/>
                <c:pt idx="0">
                  <c:v>0.27868852459016391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74-4DE7-BD2C-881805A1A151}"/>
            </c:ext>
          </c:extLst>
        </c:ser>
        <c:ser>
          <c:idx val="3"/>
          <c:order val="3"/>
          <c:tx>
            <c:strRef>
              <c:f>Outlook!$Z$25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(Outlook!$V$28,Outlook!$V$30)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(Outlook!$Z$28,Outlook!$Z$30)</c:f>
              <c:numCache>
                <c:formatCode>0%</c:formatCode>
                <c:ptCount val="2"/>
                <c:pt idx="0">
                  <c:v>1.6393442622950821E-2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74-4DE7-BD2C-881805A1A151}"/>
            </c:ext>
          </c:extLst>
        </c:ser>
        <c:ser>
          <c:idx val="4"/>
          <c:order val="4"/>
          <c:tx>
            <c:strRef>
              <c:f>Outlook!$AA$25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05970403746875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74-4DE7-BD2C-881805A1A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(Outlook!$V$28,Outlook!$V$30)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(Outlook!$AA$28,Outlook!$AA$30)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74-4DE7-BD2C-881805A1A1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88404575"/>
        <c:axId val="1788401663"/>
      </c:barChart>
      <c:catAx>
        <c:axId val="1788404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401663"/>
        <c:crosses val="autoZero"/>
        <c:auto val="1"/>
        <c:lblAlgn val="ctr"/>
        <c:lblOffset val="100"/>
        <c:noMultiLvlLbl val="0"/>
      </c:catAx>
      <c:valAx>
        <c:axId val="178840166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40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Outlook!$AV$25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(Outlook!$AU$28,Outlook!$AU$30)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(Outlook!$AV$28,Outlook!$AV$30)</c:f>
              <c:numCache>
                <c:formatCode>0%</c:formatCode>
                <c:ptCount val="2"/>
                <c:pt idx="0">
                  <c:v>0.36065573770491804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1-42F4-BD1E-BE39A884FA61}"/>
            </c:ext>
          </c:extLst>
        </c:ser>
        <c:ser>
          <c:idx val="1"/>
          <c:order val="1"/>
          <c:tx>
            <c:strRef>
              <c:f>Outlook!$AW$25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(Outlook!$AU$28,Outlook!$AU$30)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(Outlook!$AW$28,Outlook!$AW$30)</c:f>
              <c:numCache>
                <c:formatCode>0%</c:formatCode>
                <c:ptCount val="2"/>
                <c:pt idx="0">
                  <c:v>0.50819672131147542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1-42F4-BD1E-BE39A884FA61}"/>
            </c:ext>
          </c:extLst>
        </c:ser>
        <c:ser>
          <c:idx val="2"/>
          <c:order val="2"/>
          <c:tx>
            <c:strRef>
              <c:f>Outlook!$AX$25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(Outlook!$AU$28,Outlook!$AU$30)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(Outlook!$AX$28,Outlook!$AX$30)</c:f>
              <c:numCache>
                <c:formatCode>0%</c:formatCode>
                <c:ptCount val="2"/>
                <c:pt idx="0">
                  <c:v>0.13114754098360656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91-42F4-BD1E-BE39A884FA61}"/>
            </c:ext>
          </c:extLst>
        </c:ser>
        <c:ser>
          <c:idx val="3"/>
          <c:order val="3"/>
          <c:tx>
            <c:strRef>
              <c:f>Outlook!$AY$25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28591480308163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91-42F4-BD1E-BE39A884F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(Outlook!$AU$28,Outlook!$AU$30)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(Outlook!$AY$28,Outlook!$AY$30)</c:f>
              <c:numCache>
                <c:formatCode>0%</c:formatCode>
                <c:ptCount val="2"/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91-42F4-BD1E-BE39A884FA61}"/>
            </c:ext>
          </c:extLst>
        </c:ser>
        <c:ser>
          <c:idx val="4"/>
          <c:order val="4"/>
          <c:tx>
            <c:strRef>
              <c:f>Outlook!$AZ$25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(Outlook!$AU$28,Outlook!$AU$30)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(Outlook!$AZ$28,Outlook!$AZ$30)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5D91-42F4-BD1E-BE39A884FA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4626031"/>
        <c:axId val="774622287"/>
      </c:barChart>
      <c:catAx>
        <c:axId val="774626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622287"/>
        <c:crosses val="autoZero"/>
        <c:auto val="1"/>
        <c:lblAlgn val="ctr"/>
        <c:lblOffset val="100"/>
        <c:noMultiLvlLbl val="0"/>
      </c:catAx>
      <c:valAx>
        <c:axId val="77462228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62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short term (next </a:t>
            </a:r>
            <a:r>
              <a:rPr lang="en-GB" sz="1400" b="0" i="0" u="none" strike="noStrike" baseline="0" dirty="0">
                <a:effectLst/>
              </a:rPr>
              <a:t>one to three </a:t>
            </a:r>
            <a:r>
              <a:rPr lang="en-GB" dirty="0"/>
              <a:t>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def'!$AE$25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def'!$AD$26:$AD$27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'ST growth def'!$AE$26:$AE$27</c:f>
              <c:numCache>
                <c:formatCode>0%</c:formatCode>
                <c:ptCount val="2"/>
                <c:pt idx="0">
                  <c:v>0.44262295081967212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B-415B-B984-BA3BA9AB6F5F}"/>
            </c:ext>
          </c:extLst>
        </c:ser>
        <c:ser>
          <c:idx val="1"/>
          <c:order val="1"/>
          <c:tx>
            <c:strRef>
              <c:f>'ST growth def'!$AF$25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def'!$AD$26:$AD$27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'ST growth def'!$AF$26:$AF$27</c:f>
              <c:numCache>
                <c:formatCode>0%</c:formatCode>
                <c:ptCount val="2"/>
                <c:pt idx="0">
                  <c:v>0.22950819672131148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B-415B-B984-BA3BA9AB6F5F}"/>
            </c:ext>
          </c:extLst>
        </c:ser>
        <c:ser>
          <c:idx val="2"/>
          <c:order val="2"/>
          <c:tx>
            <c:strRef>
              <c:f>'ST growth def'!$AG$25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def'!$AD$26:$AD$27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'ST growth def'!$AG$26:$AG$27</c:f>
              <c:numCache>
                <c:formatCode>0%</c:formatCode>
                <c:ptCount val="2"/>
                <c:pt idx="0">
                  <c:v>0.16393442622950818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B-415B-B984-BA3BA9AB6F5F}"/>
            </c:ext>
          </c:extLst>
        </c:ser>
        <c:ser>
          <c:idx val="3"/>
          <c:order val="3"/>
          <c:tx>
            <c:strRef>
              <c:f>'ST growth def'!$AH$25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def'!$AD$26:$AD$27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'ST growth def'!$AH$26:$AH$27</c:f>
              <c:numCache>
                <c:formatCode>0%</c:formatCode>
                <c:ptCount val="2"/>
                <c:pt idx="0">
                  <c:v>9.8360655737704916E-2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FB-415B-B984-BA3BA9AB6F5F}"/>
            </c:ext>
          </c:extLst>
        </c:ser>
        <c:ser>
          <c:idx val="4"/>
          <c:order val="4"/>
          <c:tx>
            <c:strRef>
              <c:f>'ST growth def'!$AI$25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def'!$AD$26:$AD$27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'ST growth def'!$AI$26:$AI$27</c:f>
              <c:numCache>
                <c:formatCode>0%</c:formatCode>
                <c:ptCount val="2"/>
                <c:pt idx="0">
                  <c:v>6.5573770491803282E-2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FB-415B-B984-BA3BA9AB6F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5748335"/>
        <c:axId val="775735855"/>
      </c:barChart>
      <c:catAx>
        <c:axId val="77574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735855"/>
        <c:crosses val="autoZero"/>
        <c:auto val="1"/>
        <c:lblAlgn val="ctr"/>
        <c:lblOffset val="100"/>
        <c:noMultiLvlLbl val="0"/>
      </c:catAx>
      <c:valAx>
        <c:axId val="77573585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74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does your company primarily define growth in the short term (next one to three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def'!$W$33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def'!$V$34:$V$35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'LT growth def'!$W$34:$W$35</c:f>
              <c:numCache>
                <c:formatCode>0%</c:formatCode>
                <c:ptCount val="2"/>
                <c:pt idx="0">
                  <c:v>0.3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1-470C-91CE-829F7F2A3E8A}"/>
            </c:ext>
          </c:extLst>
        </c:ser>
        <c:ser>
          <c:idx val="1"/>
          <c:order val="1"/>
          <c:tx>
            <c:strRef>
              <c:f>'LT growth def'!$X$33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def'!$V$34:$V$35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'LT growth def'!$X$34:$X$35</c:f>
              <c:numCache>
                <c:formatCode>0%</c:formatCode>
                <c:ptCount val="2"/>
                <c:pt idx="0">
                  <c:v>0.27868852459016391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1-470C-91CE-829F7F2A3E8A}"/>
            </c:ext>
          </c:extLst>
        </c:ser>
        <c:ser>
          <c:idx val="2"/>
          <c:order val="2"/>
          <c:tx>
            <c:strRef>
              <c:f>'LT growth def'!$Y$33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def'!$V$34:$V$35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'LT growth def'!$Y$34:$Y$35</c:f>
              <c:numCache>
                <c:formatCode>0%</c:formatCode>
                <c:ptCount val="2"/>
                <c:pt idx="0">
                  <c:v>0.24590163934426229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31-470C-91CE-829F7F2A3E8A}"/>
            </c:ext>
          </c:extLst>
        </c:ser>
        <c:ser>
          <c:idx val="3"/>
          <c:order val="3"/>
          <c:tx>
            <c:strRef>
              <c:f>'LT growth def'!$Z$33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def'!$V$34:$V$35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'LT growth def'!$Z$34:$Z$35</c:f>
              <c:numCache>
                <c:formatCode>0%</c:formatCode>
                <c:ptCount val="2"/>
                <c:pt idx="0">
                  <c:v>0.14754098360655737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31-470C-91CE-829F7F2A3E8A}"/>
            </c:ext>
          </c:extLst>
        </c:ser>
        <c:ser>
          <c:idx val="4"/>
          <c:order val="4"/>
          <c:tx>
            <c:strRef>
              <c:f>'LT growth def'!$AA$33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def'!$V$34:$V$35</c:f>
              <c:strCache>
                <c:ptCount val="2"/>
                <c:pt idx="0">
                  <c:v>US$11B - US$50B</c:v>
                </c:pt>
                <c:pt idx="1">
                  <c:v>Average</c:v>
                </c:pt>
              </c:strCache>
            </c:strRef>
          </c:cat>
          <c:val>
            <c:numRef>
              <c:f>'LT growth def'!$AA$34:$AA$35</c:f>
              <c:numCache>
                <c:formatCode>0%</c:formatCode>
                <c:ptCount val="2"/>
                <c:pt idx="0">
                  <c:v>1.6393442622950821E-2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31-470C-91CE-829F7F2A3E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7502063"/>
        <c:axId val="1467500399"/>
      </c:barChart>
      <c:catAx>
        <c:axId val="1467502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500399"/>
        <c:crosses val="autoZero"/>
        <c:auto val="1"/>
        <c:lblAlgn val="ctr"/>
        <c:lblOffset val="100"/>
        <c:noMultiLvlLbl val="0"/>
      </c:catAx>
      <c:valAx>
        <c:axId val="146750039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50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Barriers!$AM$34</c:f>
              <c:strCache>
                <c:ptCount val="1"/>
                <c:pt idx="0">
                  <c:v>US$11B - US$50B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Barriers!$AN$33:$AW$33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Interest rate increases</c:v>
                </c:pt>
                <c:pt idx="3">
                  <c:v>Raw material shortages</c:v>
                </c:pt>
                <c:pt idx="4">
                  <c:v>Budget constraints</c:v>
                </c:pt>
                <c:pt idx="5">
                  <c:v>Geopolitics</c:v>
                </c:pt>
                <c:pt idx="6">
                  <c:v>Supply chain delays</c:v>
                </c:pt>
                <c:pt idx="7">
                  <c:v>Inflation</c:v>
                </c:pt>
                <c:pt idx="8">
                  <c:v>Potential recession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Barriers!$AN$34:$AW$34</c:f>
              <c:numCache>
                <c:formatCode>0%</c:formatCode>
                <c:ptCount val="10"/>
                <c:pt idx="0">
                  <c:v>6.5573770491803282E-2</c:v>
                </c:pt>
                <c:pt idx="1">
                  <c:v>8.1967213114754092E-2</c:v>
                </c:pt>
                <c:pt idx="2">
                  <c:v>0.21311475409836064</c:v>
                </c:pt>
                <c:pt idx="3">
                  <c:v>0.27868852459016391</c:v>
                </c:pt>
                <c:pt idx="4">
                  <c:v>0.36065573770491804</c:v>
                </c:pt>
                <c:pt idx="5">
                  <c:v>0.39344262295081966</c:v>
                </c:pt>
                <c:pt idx="6">
                  <c:v>0.4098360655737705</c:v>
                </c:pt>
                <c:pt idx="7">
                  <c:v>0.65573770491803274</c:v>
                </c:pt>
                <c:pt idx="8">
                  <c:v>0.67213114754098358</c:v>
                </c:pt>
                <c:pt idx="9">
                  <c:v>0.67213114754098358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7-4656-8CCB-9574230F5068}"/>
            </c:ext>
          </c:extLst>
        </c:ser>
        <c:ser>
          <c:idx val="1"/>
          <c:order val="1"/>
          <c:tx>
            <c:strRef>
              <c:f>Barriers!$AM$35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Barriers!$AN$33:$AW$33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Interest rate increases</c:v>
                </c:pt>
                <c:pt idx="3">
                  <c:v>Raw material shortages</c:v>
                </c:pt>
                <c:pt idx="4">
                  <c:v>Budget constraints</c:v>
                </c:pt>
                <c:pt idx="5">
                  <c:v>Geopolitics</c:v>
                </c:pt>
                <c:pt idx="6">
                  <c:v>Supply chain delays</c:v>
                </c:pt>
                <c:pt idx="7">
                  <c:v>Inflation</c:v>
                </c:pt>
                <c:pt idx="8">
                  <c:v>Potential recession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Barriers!$AN$35:$AW$35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6.8807339449541288E-2</c:v>
                </c:pt>
                <c:pt idx="2">
                  <c:v>0.26146788990825687</c:v>
                </c:pt>
                <c:pt idx="3">
                  <c:v>0.23394495412844038</c:v>
                </c:pt>
                <c:pt idx="4">
                  <c:v>0.36238532110091742</c:v>
                </c:pt>
                <c:pt idx="5">
                  <c:v>0.33486238532110091</c:v>
                </c:pt>
                <c:pt idx="6">
                  <c:v>0.41284403669724773</c:v>
                </c:pt>
                <c:pt idx="7">
                  <c:v>0.6330275229357798</c:v>
                </c:pt>
                <c:pt idx="8">
                  <c:v>0.66972477064220182</c:v>
                </c:pt>
                <c:pt idx="9">
                  <c:v>0.67889908256880738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7-4656-8CCB-9574230F50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1341984"/>
        <c:axId val="491327840"/>
      </c:barChart>
      <c:catAx>
        <c:axId val="49134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27840"/>
        <c:crosses val="autoZero"/>
        <c:auto val="1"/>
        <c:lblAlgn val="ctr"/>
        <c:lblOffset val="100"/>
        <c:noMultiLvlLbl val="0"/>
      </c:catAx>
      <c:valAx>
        <c:axId val="4913278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Accelerators!$AG$33</c:f>
              <c:strCache>
                <c:ptCount val="1"/>
                <c:pt idx="0">
                  <c:v>US$11B - US$50B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Accelerators!$AH$32:$AO$32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Changing consumer spending patterns</c:v>
                </c:pt>
                <c:pt idx="3">
                  <c:v>Growing demand for ethical and sustainable products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Accelerators!$AH$33:$AO$33</c:f>
              <c:numCache>
                <c:formatCode>0%</c:formatCode>
                <c:ptCount val="8"/>
                <c:pt idx="0">
                  <c:v>6.5573770491803282E-2</c:v>
                </c:pt>
                <c:pt idx="1">
                  <c:v>0.13114754098360656</c:v>
                </c:pt>
                <c:pt idx="2">
                  <c:v>0.42622950819672129</c:v>
                </c:pt>
                <c:pt idx="3">
                  <c:v>0.42622950819672129</c:v>
                </c:pt>
                <c:pt idx="4">
                  <c:v>0.44262295081967212</c:v>
                </c:pt>
                <c:pt idx="5">
                  <c:v>0.45901639344262296</c:v>
                </c:pt>
                <c:pt idx="6">
                  <c:v>0.54098360655737709</c:v>
                </c:pt>
                <c:pt idx="7">
                  <c:v>0.62295081967213117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0-45E2-90B6-C4AB07C26FB9}"/>
            </c:ext>
          </c:extLst>
        </c:ser>
        <c:ser>
          <c:idx val="1"/>
          <c:order val="1"/>
          <c:tx>
            <c:strRef>
              <c:f>Accelerators!$AG$34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Accelerators!$AH$32:$AO$32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Changing consumer spending patterns</c:v>
                </c:pt>
                <c:pt idx="3">
                  <c:v>Growing demand for ethical and sustainable products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Accelerators!$AH$34:$AO$34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0.37155963302752293</c:v>
                </c:pt>
                <c:pt idx="3">
                  <c:v>0.30275229357798167</c:v>
                </c:pt>
                <c:pt idx="4">
                  <c:v>0.43577981651376146</c:v>
                </c:pt>
                <c:pt idx="5">
                  <c:v>0.43577981651376146</c:v>
                </c:pt>
                <c:pt idx="6">
                  <c:v>0.54128440366972475</c:v>
                </c:pt>
                <c:pt idx="7">
                  <c:v>0.59174311926605505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0-45E2-90B6-C4AB07C26F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31195408"/>
        <c:axId val="1131199568"/>
      </c:barChart>
      <c:catAx>
        <c:axId val="113119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199568"/>
        <c:crosses val="autoZero"/>
        <c:auto val="1"/>
        <c:lblAlgn val="ctr"/>
        <c:lblOffset val="100"/>
        <c:noMultiLvlLbl val="0"/>
      </c:catAx>
      <c:valAx>
        <c:axId val="11311995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19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stakeholders'!$Y$33</c:f>
              <c:strCache>
                <c:ptCount val="1"/>
                <c:pt idx="0">
                  <c:v>US$11B - US$50B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stakeholders'!$Z$32:$AF$32</c:f>
              <c:strCache>
                <c:ptCount val="7"/>
                <c:pt idx="0">
                  <c:v>Communities</c:v>
                </c:pt>
                <c:pt idx="1">
                  <c:v>Other</c:v>
                </c:pt>
                <c:pt idx="2">
                  <c:v>Suppliers</c:v>
                </c:pt>
                <c:pt idx="3">
                  <c:v>Board of directors</c:v>
                </c:pt>
                <c:pt idx="4">
                  <c:v>Employees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stakeholders'!$Z$33:$AF$33</c:f>
              <c:numCache>
                <c:formatCode>0%</c:formatCode>
                <c:ptCount val="7"/>
                <c:pt idx="0">
                  <c:v>0</c:v>
                </c:pt>
                <c:pt idx="1">
                  <c:v>3.2786885245901641E-2</c:v>
                </c:pt>
                <c:pt idx="2">
                  <c:v>6.5573770491803282E-2</c:v>
                </c:pt>
                <c:pt idx="3">
                  <c:v>6.5573770491803282E-2</c:v>
                </c:pt>
                <c:pt idx="4">
                  <c:v>8.1967213114754092E-2</c:v>
                </c:pt>
                <c:pt idx="5">
                  <c:v>0.16393442622950818</c:v>
                </c:pt>
                <c:pt idx="6">
                  <c:v>0.5901639344262295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3-4628-B346-10BD0C7AA306}"/>
            </c:ext>
          </c:extLst>
        </c:ser>
        <c:ser>
          <c:idx val="1"/>
          <c:order val="1"/>
          <c:tx>
            <c:strRef>
              <c:f>'ST stakeholders'!$Y$34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stakeholders'!$Z$32:$AF$32</c:f>
              <c:strCache>
                <c:ptCount val="7"/>
                <c:pt idx="0">
                  <c:v>Communities</c:v>
                </c:pt>
                <c:pt idx="1">
                  <c:v>Other</c:v>
                </c:pt>
                <c:pt idx="2">
                  <c:v>Suppliers</c:v>
                </c:pt>
                <c:pt idx="3">
                  <c:v>Board of directors</c:v>
                </c:pt>
                <c:pt idx="4">
                  <c:v>Employees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stakeholders'!$Z$34:$AF$34</c:f>
              <c:numCache>
                <c:formatCode>0%</c:formatCode>
                <c:ptCount val="7"/>
                <c:pt idx="0">
                  <c:v>1.4285714285714285E-2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8.5714285714285715E-2</c:v>
                </c:pt>
                <c:pt idx="4">
                  <c:v>0.12380952380952381</c:v>
                </c:pt>
                <c:pt idx="5">
                  <c:v>0.14761904761904762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C3-4628-B346-10BD0C7AA3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30055040"/>
        <c:axId val="1130054208"/>
      </c:barChart>
      <c:catAx>
        <c:axId val="113005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054208"/>
        <c:crosses val="autoZero"/>
        <c:auto val="1"/>
        <c:lblAlgn val="ctr"/>
        <c:lblOffset val="100"/>
        <c:noMultiLvlLbl val="0"/>
      </c:catAx>
      <c:valAx>
        <c:axId val="11300542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05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stakeholders'!$Y$33</c:f>
              <c:strCache>
                <c:ptCount val="1"/>
                <c:pt idx="0">
                  <c:v>US$11B - US$50B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stakeholders'!$Z$32:$AE$32</c:f>
              <c:strCache>
                <c:ptCount val="6"/>
                <c:pt idx="0">
                  <c:v>Communities</c:v>
                </c:pt>
                <c:pt idx="1">
                  <c:v>Other</c:v>
                </c:pt>
                <c:pt idx="2">
                  <c:v>Employees</c:v>
                </c:pt>
                <c:pt idx="3">
                  <c:v>Board of directors</c:v>
                </c:pt>
                <c:pt idx="4">
                  <c:v>Investors</c:v>
                </c:pt>
                <c:pt idx="5">
                  <c:v>Customers</c:v>
                </c:pt>
              </c:strCache>
            </c:strRef>
          </c:cat>
          <c:val>
            <c:numRef>
              <c:f>'LT stakeholders'!$Z$33:$AE$33</c:f>
              <c:numCache>
                <c:formatCode>0%</c:formatCode>
                <c:ptCount val="6"/>
                <c:pt idx="0">
                  <c:v>1.6393442622950821E-2</c:v>
                </c:pt>
                <c:pt idx="1">
                  <c:v>3.2786885245901641E-2</c:v>
                </c:pt>
                <c:pt idx="2">
                  <c:v>6.5573770491803282E-2</c:v>
                </c:pt>
                <c:pt idx="3">
                  <c:v>8.1967213114754092E-2</c:v>
                </c:pt>
                <c:pt idx="4">
                  <c:v>0.31147540983606559</c:v>
                </c:pt>
                <c:pt idx="5">
                  <c:v>0.49180327868852458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2-4B10-A4D7-38CD6941339D}"/>
            </c:ext>
          </c:extLst>
        </c:ser>
        <c:ser>
          <c:idx val="1"/>
          <c:order val="1"/>
          <c:tx>
            <c:strRef>
              <c:f>'LT stakeholders'!$Y$34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stakeholders'!$Z$32:$AE$32</c:f>
              <c:strCache>
                <c:ptCount val="6"/>
                <c:pt idx="0">
                  <c:v>Communities</c:v>
                </c:pt>
                <c:pt idx="1">
                  <c:v>Other</c:v>
                </c:pt>
                <c:pt idx="2">
                  <c:v>Employees</c:v>
                </c:pt>
                <c:pt idx="3">
                  <c:v>Board of directors</c:v>
                </c:pt>
                <c:pt idx="4">
                  <c:v>Investors</c:v>
                </c:pt>
                <c:pt idx="5">
                  <c:v>Customers</c:v>
                </c:pt>
              </c:strCache>
            </c:strRef>
          </c:cat>
          <c:val>
            <c:numRef>
              <c:f>'LT stakeholders'!$Z$34:$AE$34</c:f>
              <c:numCache>
                <c:formatCode>0%</c:formatCode>
                <c:ptCount val="6"/>
                <c:pt idx="0">
                  <c:v>2.3923444976076555E-2</c:v>
                </c:pt>
                <c:pt idx="1">
                  <c:v>3.8277511961722487E-2</c:v>
                </c:pt>
                <c:pt idx="2">
                  <c:v>6.2200956937799042E-2</c:v>
                </c:pt>
                <c:pt idx="3">
                  <c:v>0.15789473684210525</c:v>
                </c:pt>
                <c:pt idx="4">
                  <c:v>0.25837320574162681</c:v>
                </c:pt>
                <c:pt idx="5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2-4B10-A4D7-38CD69413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46819344"/>
        <c:axId val="846820176"/>
      </c:barChart>
      <c:catAx>
        <c:axId val="84681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820176"/>
        <c:crosses val="autoZero"/>
        <c:auto val="1"/>
        <c:lblAlgn val="ctr"/>
        <c:lblOffset val="100"/>
        <c:noMultiLvlLbl val="0"/>
      </c:catAx>
      <c:valAx>
        <c:axId val="8468201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81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09/12/2022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FD12BB0-44A9-E653-1F5C-BD3127B8A4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D48CB-DEBD-3BC5-49BF-48B699C7CAD7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771947-8E24-BCB5-FC91-864CBB68A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Organizations With US$11 Billion - US$50 Billion in Revenue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 </a:t>
            </a:r>
            <a:endParaRPr lang="en-US" sz="2800" b="1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Customers were the most 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important stakeholders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 decisions relating to long-term growth, according to 49% of respondents from organizations with revenues between US$11 billion and US$50 billion.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4C560-3B99-6DA4-4402-F5B9B2ED768E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68AE03D-9828-48C2-B6D5-6D1E1E7AA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181504"/>
              </p:ext>
            </p:extLst>
          </p:nvPr>
        </p:nvGraphicFramePr>
        <p:xfrm>
          <a:off x="457199" y="1427578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70% of respondents from organizations with revenues between US$11 billion and US$50 billion rated their companies’ short-term growth prospects as “good” (52%) or “excellent” (18%).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96C81-DD28-C9B1-09CD-33B4A069522D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0A8937-F83E-5B2F-A74E-EF68527D1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704078"/>
              </p:ext>
            </p:extLst>
          </p:nvPr>
        </p:nvGraphicFramePr>
        <p:xfrm>
          <a:off x="454183" y="1419622"/>
          <a:ext cx="5270342" cy="316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even better.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87% of respondents from organizations with revenues between US$11 billion and US$50 billion rated their companies’ long-term growth prospects as “good” (51%) or “excellent” (36%).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608ABB-DE5C-29BC-4524-203321699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7727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AF7268-61AC-702E-4F93-62DA5747BBCB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44% of respondents from organizations with revenues between US$11 billion and US$50 billion highlighted increased revenue as their companies’ primary measure of short-term growth.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DE19BD-F49A-F167-9A97-E5E28E1AA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260140"/>
              </p:ext>
            </p:extLst>
          </p:nvPr>
        </p:nvGraphicFramePr>
        <p:xfrm>
          <a:off x="457199" y="141962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1D72A0-F8BF-F389-214D-7F4196BF565B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Market share defines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30% of respondents from organizations with revenues between US$11 billion and US$50 billion highlighted increased market share as their companies’ primary measure of long-term growth, which was a bit higher than the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F5080-5A5D-6C77-C74C-45125B518EB9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9E19494-8297-2C86-F13D-B1CC5FBB4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16829"/>
              </p:ext>
            </p:extLst>
          </p:nvPr>
        </p:nvGraphicFramePr>
        <p:xfrm>
          <a:off x="457199" y="1392417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New products and efficiencies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236296" y="1563688"/>
            <a:ext cx="1450503" cy="249299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Respondents from organizations with revenues between US$11 billion and US$50 billion ranked new product or service development and improved operational efficiencies as their top growth strategies.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A25662-27B7-F706-3E28-705031BFB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60202"/>
              </p:ext>
            </p:extLst>
          </p:nvPr>
        </p:nvGraphicFramePr>
        <p:xfrm>
          <a:off x="457199" y="1851670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1114392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350612959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8356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8587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7973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3716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6033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729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6797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858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6087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3555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06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2B89D8-0FC2-09F7-B36E-1B22F689F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01045"/>
              </p:ext>
            </p:extLst>
          </p:nvPr>
        </p:nvGraphicFramePr>
        <p:xfrm>
          <a:off x="3814997" y="1851670"/>
          <a:ext cx="32004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34004363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07154034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019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5111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5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4155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1077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818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5850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3402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3933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1174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692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928259-3E9D-8718-2439-FA4097991EC0}"/>
              </a:ext>
            </a:extLst>
          </p:cNvPr>
          <p:cNvSpPr txBox="1"/>
          <p:nvPr/>
        </p:nvSpPr>
        <p:spPr>
          <a:xfrm>
            <a:off x="457199" y="1451610"/>
            <a:ext cx="2026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173FA-541F-5B88-0C26-0BC55174EF5E}"/>
              </a:ext>
            </a:extLst>
          </p:cNvPr>
          <p:cNvSpPr txBox="1"/>
          <p:nvPr/>
        </p:nvSpPr>
        <p:spPr>
          <a:xfrm>
            <a:off x="3779520" y="1454998"/>
            <a:ext cx="323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Organizations With US$11B - US$50B Revenue 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37778-66C7-A9D7-5D86-A12CB62E79AC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Franklin Gothic Book" panose="020B0503020102020204" pitchFamily="34" charset="0"/>
              </a:rPr>
              <a:t>Talent, recession, and inflation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Labor shortages and the threat of recession tied as the most significant growth barriers, according to 67% of respondents from organizations with revenues between US$11 billion and US$50 billion. These were closely followed by inflation at 66%.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95FAEC-F979-43AD-A093-85558E1D8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05593"/>
              </p:ext>
            </p:extLst>
          </p:nvPr>
        </p:nvGraphicFramePr>
        <p:xfrm>
          <a:off x="457199" y="1419623"/>
          <a:ext cx="528058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1C3AA3-C402-7046-B97D-6A56964CD6D6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Tech and talent are the main growth drivers.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Advances in technology and an easing of the talent shortage represented the most significant growth drivers, according to 62% and 54% of respondents from organizations with revenues between US$11 billion and US$50 billion, respectively.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AC9CBC-2B4B-41AB-A7B7-596164D12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266737"/>
              </p:ext>
            </p:extLst>
          </p:nvPr>
        </p:nvGraphicFramePr>
        <p:xfrm>
          <a:off x="457200" y="1419622"/>
          <a:ext cx="5267326" cy="316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E8F6FF-D680-CD92-88F6-22A69D0AA859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59% of respondents from organizations with revenues between US$11 billion and US$50 billion said customers were the most important stakeholders when making decisions relating to short-term growth, which was higher than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DBDB64-0662-482C-A67E-B396FAB2D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735657"/>
              </p:ext>
            </p:extLst>
          </p:nvPr>
        </p:nvGraphicFramePr>
        <p:xfrm>
          <a:off x="458315" y="1412055"/>
          <a:ext cx="5266210" cy="315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744586-F730-8B9C-DA20-FA6EF86978FF}"/>
              </a:ext>
            </a:extLst>
          </p:cNvPr>
          <p:cNvSpPr txBox="1"/>
          <p:nvPr/>
        </p:nvSpPr>
        <p:spPr>
          <a:xfrm>
            <a:off x="457199" y="4515966"/>
            <a:ext cx="15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customXml/itemProps2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710</Words>
  <Application>Microsoft Macintosh PowerPoint</Application>
  <PresentationFormat>On-screen Show (16:9)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Calibri</vt:lpstr>
      <vt:lpstr>Roboto Light</vt:lpstr>
      <vt:lpstr>Arial</vt:lpstr>
      <vt:lpstr>Office Theme</vt:lpstr>
      <vt:lpstr>PowerPoint Presentation</vt:lpstr>
      <vt:lpstr>Leaders are optimistic about the short term.</vt:lpstr>
      <vt:lpstr>The long-term outlook is even better.  </vt:lpstr>
      <vt:lpstr>Revenue defines short-term growth.</vt:lpstr>
      <vt:lpstr>Market share defines long-term growth.</vt:lpstr>
      <vt:lpstr>New products and efficiencies lead the way.</vt:lpstr>
      <vt:lpstr>Talent, recession, and inflation are the biggest blockers.</vt:lpstr>
      <vt:lpstr>Tech and talent are the main growth drivers.</vt:lpstr>
      <vt:lpstr>The customer rules.</vt:lpstr>
      <vt:lpstr>The customer rules.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Dean Chung</cp:lastModifiedBy>
  <cp:revision>42</cp:revision>
  <dcterms:created xsi:type="dcterms:W3CDTF">2016-04-06T15:43:46Z</dcterms:created>
  <dcterms:modified xsi:type="dcterms:W3CDTF">2022-12-09T17:59:03Z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