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8"/>
    <p:restoredTop sz="95226" autoAdjust="0"/>
  </p:normalViewPr>
  <p:slideViewPr>
    <p:cSldViewPr>
      <p:cViewPr varScale="1">
        <p:scale>
          <a:sx n="193" d="100"/>
          <a:sy n="193" d="100"/>
        </p:scale>
        <p:origin x="208" y="616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Outlook!$W$25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(Outlook!$V$27,Outlook!$V$30)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(Outlook!$W$27,Outlook!$W$30)</c:f>
              <c:numCache>
                <c:formatCode>0%</c:formatCode>
                <c:ptCount val="2"/>
                <c:pt idx="0">
                  <c:v>0.18309859154929578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1-49FB-9621-97226771699F}"/>
            </c:ext>
          </c:extLst>
        </c:ser>
        <c:ser>
          <c:idx val="1"/>
          <c:order val="1"/>
          <c:tx>
            <c:strRef>
              <c:f>Outlook!$X$25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(Outlook!$V$27,Outlook!$V$30)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(Outlook!$X$27,Outlook!$X$30)</c:f>
              <c:numCache>
                <c:formatCode>0%</c:formatCode>
                <c:ptCount val="2"/>
                <c:pt idx="0">
                  <c:v>0.53521126760563376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1-49FB-9621-97226771699F}"/>
            </c:ext>
          </c:extLst>
        </c:ser>
        <c:ser>
          <c:idx val="2"/>
          <c:order val="2"/>
          <c:tx>
            <c:strRef>
              <c:f>Outlook!$Y$25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(Outlook!$V$27,Outlook!$V$30)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(Outlook!$Y$27,Outlook!$Y$30)</c:f>
              <c:numCache>
                <c:formatCode>0%</c:formatCode>
                <c:ptCount val="2"/>
                <c:pt idx="0">
                  <c:v>0.25352112676056338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1-49FB-9621-97226771699F}"/>
            </c:ext>
          </c:extLst>
        </c:ser>
        <c:ser>
          <c:idx val="3"/>
          <c:order val="3"/>
          <c:tx>
            <c:strRef>
              <c:f>Outlook!$Z$25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(Outlook!$V$27,Outlook!$V$30)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(Outlook!$Z$27,Outlook!$Z$30)</c:f>
              <c:numCache>
                <c:formatCode>0%</c:formatCode>
                <c:ptCount val="2"/>
                <c:pt idx="0">
                  <c:v>2.8169014084507043E-2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1-49FB-9621-97226771699F}"/>
            </c:ext>
          </c:extLst>
        </c:ser>
        <c:ser>
          <c:idx val="4"/>
          <c:order val="4"/>
          <c:tx>
            <c:strRef>
              <c:f>Outlook!$AA$25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264267621153318E-16"/>
                  <c:y val="-0.101363031661617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61-49FB-9621-972267716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(Outlook!$V$27,Outlook!$V$30)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(Outlook!$AA$27,Outlook!$AA$30)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61-49FB-9621-9722677169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8400831"/>
        <c:axId val="1788401247"/>
      </c:barChart>
      <c:catAx>
        <c:axId val="178840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01247"/>
        <c:crosses val="autoZero"/>
        <c:auto val="1"/>
        <c:lblAlgn val="ctr"/>
        <c:lblOffset val="100"/>
        <c:noMultiLvlLbl val="0"/>
      </c:catAx>
      <c:valAx>
        <c:axId val="178840124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0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</a:t>
            </a:r>
            <a:r>
              <a:rPr lang="en-GB" sz="1400" b="0" i="0" u="none" strike="noStrike" baseline="0" dirty="0">
                <a:effectLst/>
              </a:rPr>
              <a:t>three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Outlook!$AV$25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(Outlook!$AU$27,Outlook!$AU$30)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(Outlook!$AV$27,Outlook!$AV$30)</c:f>
              <c:numCache>
                <c:formatCode>0%</c:formatCode>
                <c:ptCount val="2"/>
                <c:pt idx="0">
                  <c:v>0.54285714285714282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F-41BA-9BF5-8BC81B806269}"/>
            </c:ext>
          </c:extLst>
        </c:ser>
        <c:ser>
          <c:idx val="1"/>
          <c:order val="1"/>
          <c:tx>
            <c:strRef>
              <c:f>Outlook!$AW$25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(Outlook!$AU$27,Outlook!$AU$30)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(Outlook!$AW$27,Outlook!$AW$30)</c:f>
              <c:numCache>
                <c:formatCode>0%</c:formatCode>
                <c:ptCount val="2"/>
                <c:pt idx="0">
                  <c:v>0.4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F-41BA-9BF5-8BC81B806269}"/>
            </c:ext>
          </c:extLst>
        </c:ser>
        <c:ser>
          <c:idx val="2"/>
          <c:order val="2"/>
          <c:tx>
            <c:strRef>
              <c:f>Outlook!$AX$25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(Outlook!$AU$27,Outlook!$AU$30)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(Outlook!$AX$27,Outlook!$AX$30)</c:f>
              <c:numCache>
                <c:formatCode>0%</c:formatCode>
                <c:ptCount val="2"/>
                <c:pt idx="0">
                  <c:v>5.7142857142857141E-2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F-41BA-9BF5-8BC81B806269}"/>
            </c:ext>
          </c:extLst>
        </c:ser>
        <c:ser>
          <c:idx val="3"/>
          <c:order val="3"/>
          <c:tx>
            <c:strRef>
              <c:f>Outlook!$AY$25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19228040682735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5F-41BA-9BF5-8BC81B806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(Outlook!$AU$27,Outlook!$AU$30)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(Outlook!$AY$27,Outlook!$AY$30)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F-41BA-9BF5-8BC81B806269}"/>
            </c:ext>
          </c:extLst>
        </c:ser>
        <c:ser>
          <c:idx val="4"/>
          <c:order val="4"/>
          <c:tx>
            <c:strRef>
              <c:f>Outlook!$AZ$25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(Outlook!$AU$27,Outlook!$AU$30)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(Outlook!$AZ$27,Outlook!$AZ$30)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F5F-41BA-9BF5-8BC81B8062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4624367"/>
        <c:axId val="774613135"/>
      </c:barChart>
      <c:catAx>
        <c:axId val="774624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613135"/>
        <c:crosses val="autoZero"/>
        <c:auto val="1"/>
        <c:lblAlgn val="ctr"/>
        <c:lblOffset val="100"/>
        <c:noMultiLvlLbl val="0"/>
      </c:catAx>
      <c:valAx>
        <c:axId val="77461313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62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def'!$AE$21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def'!$AD$22:$AD$23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'ST growth def'!$AE$22:$AE$23</c:f>
              <c:numCache>
                <c:formatCode>0%</c:formatCode>
                <c:ptCount val="2"/>
                <c:pt idx="0">
                  <c:v>0.45070422535211269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D-470C-9317-B27AA31771ED}"/>
            </c:ext>
          </c:extLst>
        </c:ser>
        <c:ser>
          <c:idx val="1"/>
          <c:order val="1"/>
          <c:tx>
            <c:strRef>
              <c:f>'ST growth def'!$AF$21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def'!$AD$22:$AD$23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'ST growth def'!$AF$22:$AF$23</c:f>
              <c:numCache>
                <c:formatCode>0%</c:formatCode>
                <c:ptCount val="2"/>
                <c:pt idx="0">
                  <c:v>0.23943661971830985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D-470C-9317-B27AA31771ED}"/>
            </c:ext>
          </c:extLst>
        </c:ser>
        <c:ser>
          <c:idx val="2"/>
          <c:order val="2"/>
          <c:tx>
            <c:strRef>
              <c:f>'ST growth def'!$AG$21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def'!$AD$22:$AD$23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'ST growth def'!$AG$22:$AG$23</c:f>
              <c:numCache>
                <c:formatCode>0%</c:formatCode>
                <c:ptCount val="2"/>
                <c:pt idx="0">
                  <c:v>0.15492957746478872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D-470C-9317-B27AA31771ED}"/>
            </c:ext>
          </c:extLst>
        </c:ser>
        <c:ser>
          <c:idx val="3"/>
          <c:order val="3"/>
          <c:tx>
            <c:strRef>
              <c:f>'ST growth def'!$AH$21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def'!$AD$22:$AD$23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'ST growth def'!$AH$22:$AH$23</c:f>
              <c:numCache>
                <c:formatCode>0%</c:formatCode>
                <c:ptCount val="2"/>
                <c:pt idx="0">
                  <c:v>9.8591549295774641E-2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D-470C-9317-B27AA31771ED}"/>
            </c:ext>
          </c:extLst>
        </c:ser>
        <c:ser>
          <c:idx val="4"/>
          <c:order val="4"/>
          <c:tx>
            <c:strRef>
              <c:f>'ST growth def'!$AI$21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def'!$AD$22:$AD$23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'ST growth def'!$AI$22:$AI$23</c:f>
              <c:numCache>
                <c:formatCode>0%</c:formatCode>
                <c:ptCount val="2"/>
                <c:pt idx="0">
                  <c:v>5.6338028169014086E-2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D-470C-9317-B27AA31771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5850015"/>
        <c:axId val="1635852511"/>
      </c:barChart>
      <c:catAx>
        <c:axId val="163585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52511"/>
        <c:crosses val="autoZero"/>
        <c:auto val="1"/>
        <c:lblAlgn val="ctr"/>
        <c:lblOffset val="100"/>
        <c:noMultiLvlLbl val="0"/>
      </c:catAx>
      <c:valAx>
        <c:axId val="16358525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5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long term (</a:t>
            </a:r>
            <a:r>
              <a:rPr lang="en-GB" sz="1400" b="0" i="0" u="none" strike="noStrike" baseline="0" dirty="0">
                <a:effectLst/>
              </a:rPr>
              <a:t>three to five </a:t>
            </a:r>
            <a:r>
              <a:rPr lang="en-GB" dirty="0"/>
              <a:t>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def'!$W$29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def'!$V$30:$V$31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'LT growth def'!$W$30:$W$31</c:f>
              <c:numCache>
                <c:formatCode>0%</c:formatCode>
                <c:ptCount val="2"/>
                <c:pt idx="0">
                  <c:v>0.352112676056338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9-4E27-BB28-315997A41CFB}"/>
            </c:ext>
          </c:extLst>
        </c:ser>
        <c:ser>
          <c:idx val="1"/>
          <c:order val="1"/>
          <c:tx>
            <c:strRef>
              <c:f>'LT growth def'!$X$29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def'!$V$30:$V$31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'LT growth def'!$X$30:$X$31</c:f>
              <c:numCache>
                <c:formatCode>0%</c:formatCode>
                <c:ptCount val="2"/>
                <c:pt idx="0">
                  <c:v>0.26760563380281688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9-4E27-BB28-315997A41CFB}"/>
            </c:ext>
          </c:extLst>
        </c:ser>
        <c:ser>
          <c:idx val="2"/>
          <c:order val="2"/>
          <c:tx>
            <c:strRef>
              <c:f>'LT growth def'!$Y$29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def'!$V$30:$V$31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'LT growth def'!$Y$30:$Y$31</c:f>
              <c:numCache>
                <c:formatCode>0%</c:formatCode>
                <c:ptCount val="2"/>
                <c:pt idx="0">
                  <c:v>0.19718309859154928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9-4E27-BB28-315997A41CFB}"/>
            </c:ext>
          </c:extLst>
        </c:ser>
        <c:ser>
          <c:idx val="3"/>
          <c:order val="3"/>
          <c:tx>
            <c:strRef>
              <c:f>'LT growth def'!$Z$29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def'!$V$30:$V$31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'LT growth def'!$Z$30:$Z$31</c:f>
              <c:numCache>
                <c:formatCode>0%</c:formatCode>
                <c:ptCount val="2"/>
                <c:pt idx="0">
                  <c:v>0.12676056338028169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9-4E27-BB28-315997A41CFB}"/>
            </c:ext>
          </c:extLst>
        </c:ser>
        <c:ser>
          <c:idx val="4"/>
          <c:order val="4"/>
          <c:tx>
            <c:strRef>
              <c:f>'LT growth def'!$AA$29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def'!$V$30:$V$31</c:f>
              <c:strCache>
                <c:ptCount val="2"/>
                <c:pt idx="0">
                  <c:v>US$1B - US$10B</c:v>
                </c:pt>
                <c:pt idx="1">
                  <c:v>Average</c:v>
                </c:pt>
              </c:strCache>
            </c:strRef>
          </c:cat>
          <c:val>
            <c:numRef>
              <c:f>'LT growth def'!$AA$30:$AA$31</c:f>
              <c:numCache>
                <c:formatCode>0%</c:formatCode>
                <c:ptCount val="2"/>
                <c:pt idx="0">
                  <c:v>5.6338028169014086E-2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9-4E27-BB28-315997A41C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76627503"/>
        <c:axId val="1376635407"/>
      </c:barChart>
      <c:catAx>
        <c:axId val="137662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635407"/>
        <c:crosses val="autoZero"/>
        <c:auto val="1"/>
        <c:lblAlgn val="ctr"/>
        <c:lblOffset val="100"/>
        <c:noMultiLvlLbl val="0"/>
      </c:catAx>
      <c:valAx>
        <c:axId val="137663540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62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Barriers!$AM$30</c:f>
              <c:strCache>
                <c:ptCount val="1"/>
                <c:pt idx="0">
                  <c:v>US$1B - US$10B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Barriers!$AN$29:$AW$29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Geopolitics</c:v>
                </c:pt>
                <c:pt idx="4">
                  <c:v>Interest rate increases</c:v>
                </c:pt>
                <c:pt idx="5">
                  <c:v>Budget constraints</c:v>
                </c:pt>
                <c:pt idx="6">
                  <c:v>Supply chain delays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Barriers!$AN$30:$AW$30</c:f>
              <c:numCache>
                <c:formatCode>0%</c:formatCode>
                <c:ptCount val="10"/>
                <c:pt idx="0">
                  <c:v>4.2253521126760563E-2</c:v>
                </c:pt>
                <c:pt idx="1">
                  <c:v>4.2253521126760563E-2</c:v>
                </c:pt>
                <c:pt idx="2">
                  <c:v>0.21126760563380281</c:v>
                </c:pt>
                <c:pt idx="3">
                  <c:v>0.30985915492957744</c:v>
                </c:pt>
                <c:pt idx="4">
                  <c:v>0.3380281690140845</c:v>
                </c:pt>
                <c:pt idx="5">
                  <c:v>0.45070422535211269</c:v>
                </c:pt>
                <c:pt idx="6">
                  <c:v>0.47887323943661969</c:v>
                </c:pt>
                <c:pt idx="7">
                  <c:v>0.647887323943662</c:v>
                </c:pt>
                <c:pt idx="8">
                  <c:v>0.6901408450704225</c:v>
                </c:pt>
                <c:pt idx="9">
                  <c:v>0.71830985915492962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0-4317-BB64-A4F6B0CA1F80}"/>
            </c:ext>
          </c:extLst>
        </c:ser>
        <c:ser>
          <c:idx val="1"/>
          <c:order val="1"/>
          <c:tx>
            <c:strRef>
              <c:f>Barriers!$AM$31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Barriers!$AN$29:$AW$29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Geopolitics</c:v>
                </c:pt>
                <c:pt idx="4">
                  <c:v>Interest rate increases</c:v>
                </c:pt>
                <c:pt idx="5">
                  <c:v>Budget constraints</c:v>
                </c:pt>
                <c:pt idx="6">
                  <c:v>Supply chain delays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Barriers!$AN$31:$AW$31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0.23394495412844038</c:v>
                </c:pt>
                <c:pt idx="3">
                  <c:v>0.33486238532110091</c:v>
                </c:pt>
                <c:pt idx="4">
                  <c:v>0.26146788990825687</c:v>
                </c:pt>
                <c:pt idx="5">
                  <c:v>0.36238532110091742</c:v>
                </c:pt>
                <c:pt idx="6">
                  <c:v>0.41284403669724773</c:v>
                </c:pt>
                <c:pt idx="7">
                  <c:v>0.6330275229357798</c:v>
                </c:pt>
                <c:pt idx="8">
                  <c:v>0.66972477064220182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0-4317-BB64-A4F6B0CA1F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1389824"/>
        <c:axId val="491391072"/>
      </c:barChart>
      <c:catAx>
        <c:axId val="4913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91072"/>
        <c:crosses val="autoZero"/>
        <c:auto val="1"/>
        <c:lblAlgn val="ctr"/>
        <c:lblOffset val="100"/>
        <c:noMultiLvlLbl val="0"/>
      </c:catAx>
      <c:valAx>
        <c:axId val="4913910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Accelerators!$AG$29</c:f>
              <c:strCache>
                <c:ptCount val="1"/>
                <c:pt idx="0">
                  <c:v>US$1B - US$10B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Accelerators!$AH$28:$AO$28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Changing consumer spending patterns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Accelerators!$AH$29:$AO$29</c:f>
              <c:numCache>
                <c:formatCode>0%</c:formatCode>
                <c:ptCount val="8"/>
                <c:pt idx="0">
                  <c:v>5.6338028169014086E-2</c:v>
                </c:pt>
                <c:pt idx="1">
                  <c:v>7.0422535211267609E-2</c:v>
                </c:pt>
                <c:pt idx="2">
                  <c:v>0.26760563380281688</c:v>
                </c:pt>
                <c:pt idx="3">
                  <c:v>0.42253521126760563</c:v>
                </c:pt>
                <c:pt idx="4">
                  <c:v>0.43661971830985913</c:v>
                </c:pt>
                <c:pt idx="5">
                  <c:v>0.53521126760563376</c:v>
                </c:pt>
                <c:pt idx="6">
                  <c:v>0.57746478873239437</c:v>
                </c:pt>
                <c:pt idx="7">
                  <c:v>0.60563380281690138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3-415A-982A-AB87858FD4F8}"/>
            </c:ext>
          </c:extLst>
        </c:ser>
        <c:ser>
          <c:idx val="1"/>
          <c:order val="1"/>
          <c:tx>
            <c:strRef>
              <c:f>Accelerators!$AG$30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Accelerators!$AH$28:$AO$28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Changing consumer spending patterns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Accelerators!$AH$30:$AO$30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0.30275229357798167</c:v>
                </c:pt>
                <c:pt idx="3">
                  <c:v>0.37155963302752293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0.54128440366972475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3-415A-982A-AB87858FD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1830832"/>
        <c:axId val="501832496"/>
      </c:barChart>
      <c:catAx>
        <c:axId val="5018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32496"/>
        <c:crosses val="autoZero"/>
        <c:auto val="1"/>
        <c:lblAlgn val="ctr"/>
        <c:lblOffset val="100"/>
        <c:noMultiLvlLbl val="0"/>
      </c:catAx>
      <c:valAx>
        <c:axId val="5018324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3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 one of the following stakeholders is most important to your company’s decision-making around growth in the short term (one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stakeholders'!$Y$29</c:f>
              <c:strCache>
                <c:ptCount val="1"/>
                <c:pt idx="0">
                  <c:v>US$1B - US$10B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8221811218822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BB-413B-B7ED-51CFD17CC8DD}"/>
                </c:ext>
              </c:extLst>
            </c:dLbl>
            <c:dLbl>
              <c:idx val="5"/>
              <c:layout>
                <c:manualLayout>
                  <c:x val="7.2332716828235047E-3"/>
                  <c:y val="1.2113620032938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B-413B-B7ED-51CFD17CC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stakeholders'!$Z$28:$AF$28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stakeholders'!$Z$29:$AF$29</c:f>
              <c:numCache>
                <c:formatCode>0%</c:formatCode>
                <c:ptCount val="7"/>
                <c:pt idx="0">
                  <c:v>1.4084507042253521E-2</c:v>
                </c:pt>
                <c:pt idx="1">
                  <c:v>2.8169014084507043E-2</c:v>
                </c:pt>
                <c:pt idx="2">
                  <c:v>5.6338028169014086E-2</c:v>
                </c:pt>
                <c:pt idx="3">
                  <c:v>7.0422535211267609E-2</c:v>
                </c:pt>
                <c:pt idx="4">
                  <c:v>9.8591549295774641E-2</c:v>
                </c:pt>
                <c:pt idx="5">
                  <c:v>0.12676056338028169</c:v>
                </c:pt>
                <c:pt idx="6">
                  <c:v>0.60563380281690138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D-4EE9-AF54-A3B4405E3874}"/>
            </c:ext>
          </c:extLst>
        </c:ser>
        <c:ser>
          <c:idx val="1"/>
          <c:order val="1"/>
          <c:tx>
            <c:strRef>
              <c:f>'ST stakeholders'!$Y$30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221811218822925E-3"/>
                  <c:y val="-8.07574668862606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BB-413B-B7ED-51CFD17CC8DD}"/>
                </c:ext>
              </c:extLst>
            </c:dLbl>
            <c:dLbl>
              <c:idx val="3"/>
              <c:layout>
                <c:manualLayout>
                  <c:x val="4.8221811218823367E-3"/>
                  <c:y val="-7.40268228148967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BB-413B-B7ED-51CFD17CC8DD}"/>
                </c:ext>
              </c:extLst>
            </c:dLbl>
            <c:dLbl>
              <c:idx val="5"/>
              <c:layout>
                <c:manualLayout>
                  <c:x val="-1.205545280470593E-2"/>
                  <c:y val="-4.0378733443129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B-413B-B7ED-51CFD17CC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stakeholders'!$Z$28:$AF$28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stakeholders'!$Z$30:$AF$30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8.5714285714285715E-2</c:v>
                </c:pt>
                <c:pt idx="3">
                  <c:v>4.7619047619047616E-2</c:v>
                </c:pt>
                <c:pt idx="4">
                  <c:v>0.12380952380952381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D-4EE9-AF54-A3B4405E3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7257664"/>
        <c:axId val="1117246016"/>
      </c:barChart>
      <c:catAx>
        <c:axId val="111725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46016"/>
        <c:crosses val="autoZero"/>
        <c:auto val="1"/>
        <c:lblAlgn val="ctr"/>
        <c:lblOffset val="100"/>
        <c:noMultiLvlLbl val="0"/>
      </c:catAx>
      <c:valAx>
        <c:axId val="11172460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stakeholders'!$Y$29</c:f>
              <c:strCache>
                <c:ptCount val="1"/>
                <c:pt idx="0">
                  <c:v>US$1B - US$10B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stakeholders'!$AA$28:$AF$28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Investors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stakeholders'!$AA$29:$AF$29</c:f>
              <c:numCache>
                <c:formatCode>0%</c:formatCode>
                <c:ptCount val="6"/>
                <c:pt idx="0">
                  <c:v>5.6338028169014086E-2</c:v>
                </c:pt>
                <c:pt idx="1">
                  <c:v>7.0422535211267609E-2</c:v>
                </c:pt>
                <c:pt idx="2">
                  <c:v>8.4507042253521125E-2</c:v>
                </c:pt>
                <c:pt idx="3">
                  <c:v>0.16901408450704225</c:v>
                </c:pt>
                <c:pt idx="4">
                  <c:v>0.19718309859154928</c:v>
                </c:pt>
                <c:pt idx="5">
                  <c:v>0.42253521126760563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2-4C92-A91C-7482A0A8BCA5}"/>
            </c:ext>
          </c:extLst>
        </c:ser>
        <c:ser>
          <c:idx val="1"/>
          <c:order val="1"/>
          <c:tx>
            <c:strRef>
              <c:f>'LT stakeholders'!$Y$30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stakeholders'!$AA$28:$AF$28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Investors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stakeholders'!$AA$30:$AF$30</c:f>
              <c:numCache>
                <c:formatCode>0%</c:formatCode>
                <c:ptCount val="6"/>
                <c:pt idx="0">
                  <c:v>2.3923444976076555E-2</c:v>
                </c:pt>
                <c:pt idx="1">
                  <c:v>3.8277511961722487E-2</c:v>
                </c:pt>
                <c:pt idx="2">
                  <c:v>6.2200956937799042E-2</c:v>
                </c:pt>
                <c:pt idx="3">
                  <c:v>0.25837320574162681</c:v>
                </c:pt>
                <c:pt idx="4">
                  <c:v>0.15789473684210525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2-4C92-A91C-7482A0A8BC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9224752"/>
        <c:axId val="739227664"/>
      </c:barChart>
      <c:catAx>
        <c:axId val="73922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227664"/>
        <c:crosses val="autoZero"/>
        <c:auto val="1"/>
        <c:lblAlgn val="ctr"/>
        <c:lblOffset val="100"/>
        <c:noMultiLvlLbl val="0"/>
      </c:catAx>
      <c:valAx>
        <c:axId val="7392276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22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09/12/2022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8C389E-59C8-0EE1-D3CE-C46DC18551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066D9-2909-20BA-E824-A713AE94FE6B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B3186-2C34-E064-F389-F3D66DF5D3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Organizations With US$1 Billion - US$10 Billion in Revenue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42% of respondents from organizations with revenues between US$1 billion and US$10 billion highlighted customers as the most important stakeholders when making decisions relating to long-term growth.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DBB93E-4D57-46BF-8D51-D3B3EDD62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436375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967471-6BB0-DE4A-B276-C88D17B22366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72% of respondents from organizations with revenues between US$1 billion and US$10 billion rated their companies’ short-term growth prospects as “good” (54%) or “excellent” (18%).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E6F54-7BE6-7E44-7F64-61CD81247A7E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C5EFAA-A40F-498E-70DF-CDFD85218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44043"/>
              </p:ext>
            </p:extLst>
          </p:nvPr>
        </p:nvGraphicFramePr>
        <p:xfrm>
          <a:off x="454183" y="1419621"/>
          <a:ext cx="5270342" cy="316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better still.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long-term growth prospects, 94% of respondents from organizations with revenues between US$1 billion and US$10 billion rated them as “good” (40%) or “excellent” (54%).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258DD-13DB-81DA-6E46-757DF6E6A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588019"/>
              </p:ext>
            </p:extLst>
          </p:nvPr>
        </p:nvGraphicFramePr>
        <p:xfrm>
          <a:off x="457199" y="1392416"/>
          <a:ext cx="5325928" cy="319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43C13C-6585-6EEC-65A7-E0CE366DA055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45% of respondents from organizations with revenues between US$1 billion and US$10 billion highlighted increased revenue as their companies’ primary measure of short-term growth, while 24% highlighted increased profit.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AE01AD-B140-8B47-EADE-6937E335C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31883"/>
              </p:ext>
            </p:extLst>
          </p:nvPr>
        </p:nvGraphicFramePr>
        <p:xfrm>
          <a:off x="457199" y="1392417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33DE7F-F53D-FEB0-A658-BD07A281357B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continues to define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35% of respondents from organizations with revenues between US$1 billion and US$10 billion highlighted increased revenue as their companies’ primary measure of long-term growth, which was higher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5525D3-7580-6390-C236-1BD66E596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39631"/>
              </p:ext>
            </p:extLst>
          </p:nvPr>
        </p:nvGraphicFramePr>
        <p:xfrm>
          <a:off x="457199" y="1392416"/>
          <a:ext cx="5325928" cy="319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054811-0FAA-CE3B-FAA4-794681A69199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customers and new products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236296" y="1563688"/>
            <a:ext cx="1450503" cy="23083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Respondents from organizations with revenues between US$1 billion and US$10 billion ranked new product or service development and expanding the customer base as their top growth strategies.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749542-2E5B-F9B8-85D2-088B1E2CF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1781"/>
              </p:ext>
            </p:extLst>
          </p:nvPr>
        </p:nvGraphicFramePr>
        <p:xfrm>
          <a:off x="457199" y="1779662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04213164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75500723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6199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365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819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82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1414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754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708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756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7069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724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09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2CAF50-5AE0-10DA-32C3-F8E10096F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71996"/>
              </p:ext>
            </p:extLst>
          </p:nvPr>
        </p:nvGraphicFramePr>
        <p:xfrm>
          <a:off x="3840397" y="1779662"/>
          <a:ext cx="31496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43605088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891995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8858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2345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5659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4933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404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513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2896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561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67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44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3642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810E38-0B10-E101-3705-551BEEFF3590}"/>
              </a:ext>
            </a:extLst>
          </p:cNvPr>
          <p:cNvSpPr txBox="1"/>
          <p:nvPr/>
        </p:nvSpPr>
        <p:spPr>
          <a:xfrm>
            <a:off x="457199" y="1491630"/>
            <a:ext cx="2026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5F1EC-2164-869B-12D1-0EA3A34F8C45}"/>
              </a:ext>
            </a:extLst>
          </p:cNvPr>
          <p:cNvSpPr txBox="1"/>
          <p:nvPr/>
        </p:nvSpPr>
        <p:spPr>
          <a:xfrm>
            <a:off x="3770547" y="1492562"/>
            <a:ext cx="3219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Organizations With US$1B - US$</a:t>
            </a:r>
            <a:r>
              <a:rPr lang="en-US" sz="1200" b="1">
                <a:latin typeface="Franklin Gothic Book" panose="020B0503020102020204" pitchFamily="34" charset="0"/>
              </a:rPr>
              <a:t>10B Revenue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7E3-CDD9-49BA-BE38-6140E6D3E032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Labor shortages represented the most significant barrier to growth, according to 72% of respondents from organizations with revenues between US$1 billion and US$10 billion, followed by the threat of recession at 69%.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F529B0-82CE-453F-86E3-047295B43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582922"/>
              </p:ext>
            </p:extLst>
          </p:nvPr>
        </p:nvGraphicFramePr>
        <p:xfrm>
          <a:off x="457199" y="1419622"/>
          <a:ext cx="528058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7CE5DA-A20D-44E7-BAE2-DCBB506FC426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Tech and talent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Advances in technology and an easing of the talent shortage represented the top growth drivers, according to 61% and 58% of respondents from organizations with revenues between US$1 billion and US$10 billion, respectively.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A4DA46-C5FA-46C4-9799-E14E7CD13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57892"/>
              </p:ext>
            </p:extLst>
          </p:nvPr>
        </p:nvGraphicFramePr>
        <p:xfrm>
          <a:off x="393411" y="1419623"/>
          <a:ext cx="5331114" cy="319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EED043-71F9-9263-59A4-76F9FC1DCE61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61% of respondents from organizations with revenues between US$1 billion and US$10 billion highlighted customers as the most important stakeholders when making decisions relating to short-term growth.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A4484A-0F82-4E96-A2DE-4E2D41F6B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624268"/>
              </p:ext>
            </p:extLst>
          </p:nvPr>
        </p:nvGraphicFramePr>
        <p:xfrm>
          <a:off x="457199" y="1419622"/>
          <a:ext cx="5267326" cy="314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F7E872-FA68-023D-08EE-E8E47A50386B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704</Words>
  <Application>Microsoft Macintosh PowerPoint</Application>
  <PresentationFormat>On-screen Show (16:9)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optimistic about the short term.</vt:lpstr>
      <vt:lpstr>The long-term outlook is better still. </vt:lpstr>
      <vt:lpstr>Revenue defines short-term growth.</vt:lpstr>
      <vt:lpstr>Revenue continues to define long-term growth.</vt:lpstr>
      <vt:lpstr>New customers and new products lead the way.</vt:lpstr>
      <vt:lpstr>Talent and recession are the biggest blockers.</vt:lpstr>
      <vt:lpstr>Tech and talent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40</cp:revision>
  <dcterms:created xsi:type="dcterms:W3CDTF">2016-04-06T15:43:46Z</dcterms:created>
  <dcterms:modified xsi:type="dcterms:W3CDTF">2022-12-09T17:59:16Z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