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03" r:id="rId4"/>
  </p:sldMasterIdLst>
  <p:notesMasterIdLst>
    <p:notesMasterId r:id="rId15"/>
  </p:notesMasterIdLst>
  <p:handoutMasterIdLst>
    <p:handoutMasterId r:id="rId16"/>
  </p:handoutMasterIdLst>
  <p:sldIdLst>
    <p:sldId id="2141410545" r:id="rId5"/>
    <p:sldId id="2141410546" r:id="rId6"/>
    <p:sldId id="2141410547" r:id="rId7"/>
    <p:sldId id="2141410548" r:id="rId8"/>
    <p:sldId id="2141410549" r:id="rId9"/>
    <p:sldId id="2141410550" r:id="rId10"/>
    <p:sldId id="2141410551" r:id="rId11"/>
    <p:sldId id="2141410552" r:id="rId12"/>
    <p:sldId id="2141410553" r:id="rId13"/>
    <p:sldId id="2141410554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England Lee" initials="BEL" lastIdx="5" clrIdx="0"/>
  <p:cmAuthor id="2" name="mott.kendal@gmail.com" initials="m" lastIdx="5" clrIdx="1"/>
  <p:cmAuthor id="3" name="Steve Budd" initials="SB" lastIdx="10" clrIdx="2">
    <p:extLst>
      <p:ext uri="{19B8F6BF-5375-455C-9EA6-DF929625EA0E}">
        <p15:presenceInfo xmlns:p15="http://schemas.microsoft.com/office/powerpoint/2012/main" userId="S-1-5-21-64690814-2474331639-2337774507-1206" providerId="AD"/>
      </p:ext>
    </p:extLst>
  </p:cmAuthor>
  <p:cmAuthor id="4" name="Kimberley Wadsworth" initials="KW" lastIdx="3" clrIdx="3">
    <p:extLst>
      <p:ext uri="{19B8F6BF-5375-455C-9EA6-DF929625EA0E}">
        <p15:presenceInfo xmlns:p15="http://schemas.microsoft.com/office/powerpoint/2012/main" userId="S::K.Wadsworth@procurementleaders.com::acfa17c4-b4da-4617-ad95-d1a0c5718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7E26"/>
    <a:srgbClr val="000000"/>
    <a:srgbClr val="666666"/>
    <a:srgbClr val="008E7F"/>
    <a:srgbClr val="B19F66"/>
    <a:srgbClr val="E03A42"/>
    <a:srgbClr val="B3B7BC"/>
    <a:srgbClr val="F9F9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5226" autoAdjust="0"/>
  </p:normalViewPr>
  <p:slideViewPr>
    <p:cSldViewPr>
      <p:cViewPr varScale="1">
        <p:scale>
          <a:sx n="165" d="100"/>
          <a:sy n="165" d="100"/>
        </p:scale>
        <p:origin x="752" y="184"/>
      </p:cViewPr>
      <p:guideLst>
        <p:guide orient="horz" pos="985"/>
        <p:guide pos="36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company's short-term growth prospects (one</a:t>
            </a:r>
            <a:r>
              <a:rPr lang="en-GB" baseline="0" dirty="0"/>
              <a:t> to three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Outlook!$W$25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Outlook!$V$29:$V$30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Outlook!$W$29:$W$30</c:f>
              <c:numCache>
                <c:formatCode>0%</c:formatCode>
                <c:ptCount val="2"/>
                <c:pt idx="1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7A-4145-9C4F-720AD3E89EE7}"/>
            </c:ext>
          </c:extLst>
        </c:ser>
        <c:ser>
          <c:idx val="1"/>
          <c:order val="1"/>
          <c:tx>
            <c:strRef>
              <c:f>Outlook!$X$25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Outlook!$V$29:$V$30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Outlook!$X$29:$X$30</c:f>
              <c:numCache>
                <c:formatCode>0%</c:formatCode>
                <c:ptCount val="2"/>
                <c:pt idx="0">
                  <c:v>0.51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7A-4145-9C4F-720AD3E89EE7}"/>
            </c:ext>
          </c:extLst>
        </c:ser>
        <c:ser>
          <c:idx val="2"/>
          <c:order val="2"/>
          <c:tx>
            <c:strRef>
              <c:f>Outlook!$Y$25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Outlook!$V$29:$V$30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Outlook!$Y$29:$Y$30</c:f>
              <c:numCache>
                <c:formatCode>0%</c:formatCode>
                <c:ptCount val="2"/>
                <c:pt idx="0">
                  <c:v>0.33333333333333331</c:v>
                </c:pt>
                <c:pt idx="1">
                  <c:v>0.25510204081632654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7A-4145-9C4F-720AD3E89EE7}"/>
            </c:ext>
          </c:extLst>
        </c:ser>
        <c:ser>
          <c:idx val="3"/>
          <c:order val="3"/>
          <c:tx>
            <c:strRef>
              <c:f>Outlook!$Z$25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Outlook!$V$29:$V$30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Outlook!$Z$29:$Z$30</c:f>
              <c:numCache>
                <c:formatCode>0%</c:formatCode>
                <c:ptCount val="2"/>
                <c:pt idx="0">
                  <c:v>8.3333333333333329E-2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7A-4145-9C4F-720AD3E89EE7}"/>
            </c:ext>
          </c:extLst>
        </c:ser>
        <c:ser>
          <c:idx val="4"/>
          <c:order val="4"/>
          <c:tx>
            <c:strRef>
              <c:f>Outlook!$AA$25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26958948237229E-16"/>
                  <c:y val="-9.97888233524555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7A-4145-9C4F-720AD3E89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Outlook!$V$29:$V$30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Outlook!$AA$29:$AA$30</c:f>
              <c:numCache>
                <c:formatCode>0%</c:formatCode>
                <c:ptCount val="2"/>
                <c:pt idx="0">
                  <c:v>8.3333333333333329E-2</c:v>
                </c:pt>
                <c:pt idx="1">
                  <c:v>5.1020408163265302E-3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7A-4145-9C4F-720AD3E89E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68649311"/>
        <c:axId val="1468665119"/>
      </c:barChart>
      <c:catAx>
        <c:axId val="1468649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665119"/>
        <c:crosses val="autoZero"/>
        <c:auto val="1"/>
        <c:lblAlgn val="ctr"/>
        <c:lblOffset val="100"/>
        <c:noMultiLvlLbl val="0"/>
      </c:catAx>
      <c:valAx>
        <c:axId val="1468665119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64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do you rate your company's long-term growth prospects (three to five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Outlook!$AV$25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Outlook!$AU$29:$AU$30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Outlook!$AV$29:$AV$30</c:f>
              <c:numCache>
                <c:formatCode>0%</c:formatCode>
                <c:ptCount val="2"/>
                <c:pt idx="0">
                  <c:v>0.25</c:v>
                </c:pt>
                <c:pt idx="1">
                  <c:v>0.45128205128205129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8-4872-B7F3-C0A17A17EE88}"/>
            </c:ext>
          </c:extLst>
        </c:ser>
        <c:ser>
          <c:idx val="1"/>
          <c:order val="1"/>
          <c:tx>
            <c:strRef>
              <c:f>Outlook!$AW$25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Outlook!$AU$29:$AU$30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Outlook!$AW$29:$AW$30</c:f>
              <c:numCache>
                <c:formatCode>0%</c:formatCode>
                <c:ptCount val="2"/>
                <c:pt idx="0">
                  <c:v>0.59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8-4872-B7F3-C0A17A17EE88}"/>
            </c:ext>
          </c:extLst>
        </c:ser>
        <c:ser>
          <c:idx val="2"/>
          <c:order val="2"/>
          <c:tx>
            <c:strRef>
              <c:f>Outlook!$AX$25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Outlook!$AU$29:$AU$30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Outlook!$AX$29:$AX$30</c:f>
              <c:numCache>
                <c:formatCode>0%</c:formatCode>
                <c:ptCount val="2"/>
                <c:pt idx="0">
                  <c:v>8.3333333333333329E-2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38-4872-B7F3-C0A17A17EE88}"/>
            </c:ext>
          </c:extLst>
        </c:ser>
        <c:ser>
          <c:idx val="3"/>
          <c:order val="3"/>
          <c:tx>
            <c:strRef>
              <c:f>Outlook!$AY$25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185067526415994E-16"/>
                  <c:y val="-9.72222222222222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38-4872-B7F3-C0A17A17EE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Outlook!$AU$29:$AU$30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Outlook!$AY$29:$AY$30</c:f>
              <c:numCache>
                <c:formatCode>0%</c:formatCode>
                <c:ptCount val="2"/>
                <c:pt idx="0">
                  <c:v>0.08</c:v>
                </c:pt>
                <c:pt idx="1">
                  <c:v>1.0256410256410256E-2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38-4872-B7F3-C0A17A17EE88}"/>
            </c:ext>
          </c:extLst>
        </c:ser>
        <c:ser>
          <c:idx val="4"/>
          <c:order val="4"/>
          <c:tx>
            <c:strRef>
              <c:f>Outlook!$AZ$25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Outlook!$AU$29:$AU$30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Outlook!$AZ$29:$AZ$30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E038-4872-B7F3-C0A17A17EE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2428223"/>
        <c:axId val="1272429055"/>
      </c:barChart>
      <c:catAx>
        <c:axId val="1272428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2429055"/>
        <c:crosses val="autoZero"/>
        <c:auto val="1"/>
        <c:lblAlgn val="ctr"/>
        <c:lblOffset val="100"/>
        <c:noMultiLvlLbl val="0"/>
      </c:catAx>
      <c:valAx>
        <c:axId val="1272429055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242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 short term (next </a:t>
            </a:r>
            <a:r>
              <a:rPr lang="en-GB" sz="1400" b="0" i="0" u="none" strike="noStrike" baseline="0" dirty="0">
                <a:effectLst/>
              </a:rPr>
              <a:t>one to three</a:t>
            </a:r>
            <a:r>
              <a:rPr lang="en-GB" dirty="0"/>
              <a:t> 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 growth def'!$AE$29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def'!$AD$30:$AD$31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'ST growth def'!$AE$30:$AE$31</c:f>
              <c:numCache>
                <c:formatCode>0%</c:formatCode>
                <c:ptCount val="2"/>
                <c:pt idx="0">
                  <c:v>0.33333333333333331</c:v>
                </c:pt>
                <c:pt idx="1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A-467D-89DA-B36CC3C83655}"/>
            </c:ext>
          </c:extLst>
        </c:ser>
        <c:ser>
          <c:idx val="1"/>
          <c:order val="1"/>
          <c:tx>
            <c:strRef>
              <c:f>'ST growth def'!$AF$29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def'!$AD$30:$AD$31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'ST growth def'!$AF$30:$AF$31</c:f>
              <c:numCache>
                <c:formatCode>0%</c:formatCode>
                <c:ptCount val="2"/>
                <c:pt idx="0">
                  <c:v>0.25</c:v>
                </c:pt>
                <c:pt idx="1">
                  <c:v>0.42465753424657532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6A-467D-89DA-B36CC3C83655}"/>
            </c:ext>
          </c:extLst>
        </c:ser>
        <c:ser>
          <c:idx val="2"/>
          <c:order val="2"/>
          <c:tx>
            <c:strRef>
              <c:f>'ST growth def'!$AG$29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def'!$AD$30:$AD$31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'ST growth def'!$AG$30:$AG$31</c:f>
              <c:numCache>
                <c:formatCode>0%</c:formatCode>
                <c:ptCount val="2"/>
                <c:pt idx="0">
                  <c:v>0.25</c:v>
                </c:pt>
                <c:pt idx="1">
                  <c:v>0.11872146118721461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6A-467D-89DA-B36CC3C83655}"/>
            </c:ext>
          </c:extLst>
        </c:ser>
        <c:ser>
          <c:idx val="3"/>
          <c:order val="3"/>
          <c:tx>
            <c:strRef>
              <c:f>'ST growth def'!$AH$29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def'!$AD$30:$AD$31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'ST growth def'!$AH$30:$AH$31</c:f>
              <c:numCache>
                <c:formatCode>0%</c:formatCode>
                <c:ptCount val="2"/>
                <c:pt idx="0">
                  <c:v>0.16666666666666666</c:v>
                </c:pt>
                <c:pt idx="1">
                  <c:v>9.1324200913242004E-2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6A-467D-89DA-B36CC3C83655}"/>
            </c:ext>
          </c:extLst>
        </c:ser>
        <c:ser>
          <c:idx val="4"/>
          <c:order val="4"/>
          <c:tx>
            <c:strRef>
              <c:f>'ST growth def'!$AI$29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def'!$AD$30:$AD$31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'ST growth def'!$AI$30:$AI$31</c:f>
              <c:numCache>
                <c:formatCode>0%</c:formatCode>
                <c:ptCount val="2"/>
                <c:pt idx="1">
                  <c:v>0.23744292237442921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6A-467D-89DA-B36CC3C836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88417055"/>
        <c:axId val="1788400415"/>
      </c:barChart>
      <c:catAx>
        <c:axId val="1788417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400415"/>
        <c:crosses val="autoZero"/>
        <c:auto val="1"/>
        <c:lblAlgn val="ctr"/>
        <c:lblOffset val="100"/>
        <c:noMultiLvlLbl val="0"/>
      </c:catAx>
      <c:valAx>
        <c:axId val="1788400415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417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 long term (three to five 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'LT growth def'!$W$37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def'!$V$38:$V$39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'LT growth def'!$W$38:$W$39</c:f>
              <c:numCache>
                <c:formatCode>0%</c:formatCode>
                <c:ptCount val="2"/>
                <c:pt idx="0">
                  <c:v>0.33333333333333331</c:v>
                </c:pt>
                <c:pt idx="1">
                  <c:v>0.30136986301369861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A-4575-A275-66C0171AD2CF}"/>
            </c:ext>
          </c:extLst>
        </c:ser>
        <c:ser>
          <c:idx val="1"/>
          <c:order val="1"/>
          <c:tx>
            <c:strRef>
              <c:f>'LT growth def'!$X$37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def'!$V$38:$V$39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'LT growth def'!$X$38:$X$39</c:f>
              <c:numCache>
                <c:formatCode>0%</c:formatCode>
                <c:ptCount val="2"/>
                <c:pt idx="0">
                  <c:v>0.25</c:v>
                </c:pt>
                <c:pt idx="1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1A-4575-A275-66C0171AD2CF}"/>
            </c:ext>
          </c:extLst>
        </c:ser>
        <c:ser>
          <c:idx val="2"/>
          <c:order val="2"/>
          <c:tx>
            <c:strRef>
              <c:f>'LT growth def'!$Y$37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def'!$V$38:$V$39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'LT growth def'!$Y$38:$Y$39</c:f>
              <c:numCache>
                <c:formatCode>0%</c:formatCode>
                <c:ptCount val="2"/>
                <c:pt idx="0">
                  <c:v>0.16666666666666666</c:v>
                </c:pt>
                <c:pt idx="1">
                  <c:v>0.25570776255707761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1A-4575-A275-66C0171AD2CF}"/>
            </c:ext>
          </c:extLst>
        </c:ser>
        <c:ser>
          <c:idx val="3"/>
          <c:order val="3"/>
          <c:tx>
            <c:strRef>
              <c:f>'LT growth def'!$Z$37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def'!$V$38:$V$39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'LT growth def'!$Z$38:$Z$39</c:f>
              <c:numCache>
                <c:formatCode>0%</c:formatCode>
                <c:ptCount val="2"/>
                <c:pt idx="0">
                  <c:v>0.16666666666666666</c:v>
                </c:pt>
                <c:pt idx="1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1A-4575-A275-66C0171AD2CF}"/>
            </c:ext>
          </c:extLst>
        </c:ser>
        <c:ser>
          <c:idx val="4"/>
          <c:order val="4"/>
          <c:tx>
            <c:strRef>
              <c:f>'LT growth def'!$AA$37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def'!$V$38:$V$39</c:f>
              <c:strCache>
                <c:ptCount val="2"/>
                <c:pt idx="0">
                  <c:v>More than US$50B</c:v>
                </c:pt>
                <c:pt idx="1">
                  <c:v>Average</c:v>
                </c:pt>
              </c:strCache>
            </c:strRef>
          </c:cat>
          <c:val>
            <c:numRef>
              <c:f>'LT growth def'!$AA$38:$AA$39</c:f>
              <c:numCache>
                <c:formatCode>0%</c:formatCode>
                <c:ptCount val="2"/>
                <c:pt idx="0">
                  <c:v>8.3333333333333329E-2</c:v>
                </c:pt>
                <c:pt idx="1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1A-4575-A275-66C0171AD2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88413727"/>
        <c:axId val="1788414559"/>
      </c:barChart>
      <c:catAx>
        <c:axId val="1788413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414559"/>
        <c:crosses val="autoZero"/>
        <c:auto val="1"/>
        <c:lblAlgn val="ctr"/>
        <c:lblOffset val="100"/>
        <c:noMultiLvlLbl val="0"/>
      </c:catAx>
      <c:valAx>
        <c:axId val="1788414559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41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latin typeface="Franklin Gothic Book" panose="020B0503020102020204" pitchFamily="34" charset="0"/>
              </a:rPr>
              <a:t>What do you see as the main barriers to your company’s short-term (one-</a:t>
            </a:r>
            <a:r>
              <a:rPr lang="en-GB" baseline="0" dirty="0">
                <a:latin typeface="Franklin Gothic Book" panose="020B0503020102020204" pitchFamily="34" charset="0"/>
              </a:rPr>
              <a:t> to three-</a:t>
            </a:r>
            <a:r>
              <a:rPr lang="en-GB" dirty="0">
                <a:latin typeface="Franklin Gothic Book" panose="020B0503020102020204" pitchFamily="34" charset="0"/>
              </a:rPr>
              <a:t>year) growth plans?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Barriers!$AM$38</c:f>
              <c:strCache>
                <c:ptCount val="1"/>
                <c:pt idx="0">
                  <c:v>More than US$50B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Barriers!$AN$37:$AW$37</c:f>
              <c:strCache>
                <c:ptCount val="10"/>
                <c:pt idx="0">
                  <c:v>ESG regulations</c:v>
                </c:pt>
                <c:pt idx="1">
                  <c:v>Raw material shortages</c:v>
                </c:pt>
                <c:pt idx="2">
                  <c:v>Interest rate increases</c:v>
                </c:pt>
                <c:pt idx="3">
                  <c:v>Other</c:v>
                </c:pt>
                <c:pt idx="4">
                  <c:v>Supply chain delays</c:v>
                </c:pt>
                <c:pt idx="5">
                  <c:v>Budget constraints</c:v>
                </c:pt>
                <c:pt idx="6">
                  <c:v>Geopolitics</c:v>
                </c:pt>
                <c:pt idx="7">
                  <c:v>Labor/talent shortages</c:v>
                </c:pt>
                <c:pt idx="8">
                  <c:v>Potential recession</c:v>
                </c:pt>
                <c:pt idx="9">
                  <c:v>Inflation</c:v>
                </c:pt>
              </c:strCache>
            </c:strRef>
          </c:cat>
          <c:val>
            <c:numRef>
              <c:f>Barriers!$AN$38:$AW$38</c:f>
              <c:numCache>
                <c:formatCode>0%</c:formatCode>
                <c:ptCount val="10"/>
                <c:pt idx="0">
                  <c:v>8.3333333333333329E-2</c:v>
                </c:pt>
                <c:pt idx="1">
                  <c:v>8.3333333333333329E-2</c:v>
                </c:pt>
                <c:pt idx="2">
                  <c:v>8.3333333333333329E-2</c:v>
                </c:pt>
                <c:pt idx="3">
                  <c:v>0.16666666666666666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0.5</c:v>
                </c:pt>
                <c:pt idx="7">
                  <c:v>0.5</c:v>
                </c:pt>
                <c:pt idx="8">
                  <c:v>0.66666666666666663</c:v>
                </c:pt>
                <c:pt idx="9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6-49A8-B9E4-DA7C6546F1CC}"/>
            </c:ext>
          </c:extLst>
        </c:ser>
        <c:ser>
          <c:idx val="1"/>
          <c:order val="1"/>
          <c:tx>
            <c:strRef>
              <c:f>Barriers!$AM$39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Barriers!$AN$37:$AW$37</c:f>
              <c:strCache>
                <c:ptCount val="10"/>
                <c:pt idx="0">
                  <c:v>ESG regulations</c:v>
                </c:pt>
                <c:pt idx="1">
                  <c:v>Raw material shortages</c:v>
                </c:pt>
                <c:pt idx="2">
                  <c:v>Interest rate increases</c:v>
                </c:pt>
                <c:pt idx="3">
                  <c:v>Other</c:v>
                </c:pt>
                <c:pt idx="4">
                  <c:v>Supply chain delays</c:v>
                </c:pt>
                <c:pt idx="5">
                  <c:v>Budget constraints</c:v>
                </c:pt>
                <c:pt idx="6">
                  <c:v>Geopolitics</c:v>
                </c:pt>
                <c:pt idx="7">
                  <c:v>Labor/talent shortages</c:v>
                </c:pt>
                <c:pt idx="8">
                  <c:v>Potential recession</c:v>
                </c:pt>
                <c:pt idx="9">
                  <c:v>Inflation</c:v>
                </c:pt>
              </c:strCache>
            </c:strRef>
          </c:cat>
          <c:val>
            <c:numRef>
              <c:f>Barriers!$AN$39:$AW$39</c:f>
              <c:numCache>
                <c:formatCode>0%</c:formatCode>
                <c:ptCount val="10"/>
                <c:pt idx="0">
                  <c:v>5.9633027522935783E-2</c:v>
                </c:pt>
                <c:pt idx="1">
                  <c:v>0.23394495412844038</c:v>
                </c:pt>
                <c:pt idx="2">
                  <c:v>0.26146788990825687</c:v>
                </c:pt>
                <c:pt idx="3">
                  <c:v>6.8807339449541288E-2</c:v>
                </c:pt>
                <c:pt idx="4">
                  <c:v>0.41284403669724773</c:v>
                </c:pt>
                <c:pt idx="5">
                  <c:v>0.36238532110091742</c:v>
                </c:pt>
                <c:pt idx="6">
                  <c:v>0.33486238532110091</c:v>
                </c:pt>
                <c:pt idx="7">
                  <c:v>0.67889908256880738</c:v>
                </c:pt>
                <c:pt idx="8">
                  <c:v>0.66972477064220182</c:v>
                </c:pt>
                <c:pt idx="9">
                  <c:v>0.6330275229357798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6-49A8-B9E4-DA7C6546F1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29960672"/>
        <c:axId val="1129960256"/>
      </c:barChart>
      <c:catAx>
        <c:axId val="112996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960256"/>
        <c:crosses val="autoZero"/>
        <c:auto val="1"/>
        <c:lblAlgn val="ctr"/>
        <c:lblOffset val="100"/>
        <c:noMultiLvlLbl val="0"/>
      </c:catAx>
      <c:valAx>
        <c:axId val="112996025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96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 of the following external factors do you see as most beneficial to your company’s short-term (one</a:t>
            </a:r>
            <a:r>
              <a:rPr lang="en-GB" baseline="0" dirty="0"/>
              <a:t>- to three-</a:t>
            </a:r>
            <a:r>
              <a:rPr lang="en-GB" dirty="0"/>
              <a:t>year) growth plans?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Accelerators!$AG$37</c:f>
              <c:strCache>
                <c:ptCount val="1"/>
                <c:pt idx="0">
                  <c:v>More than US$50B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Accelerators!$AH$36:$AO$36</c:f>
              <c:strCache>
                <c:ptCount val="8"/>
                <c:pt idx="0">
                  <c:v>New trade agreements</c:v>
                </c:pt>
                <c:pt idx="1">
                  <c:v>Changing consumer spending patterns</c:v>
                </c:pt>
                <c:pt idx="2">
                  <c:v>Other</c:v>
                </c:pt>
                <c:pt idx="3">
                  <c:v>Growing demand for ethical and sustainable products</c:v>
                </c:pt>
                <c:pt idx="4">
                  <c:v>Favorable M&amp;A environment</c:v>
                </c:pt>
                <c:pt idx="5">
                  <c:v>Easing of supply constraints</c:v>
                </c:pt>
                <c:pt idx="6">
                  <c:v>Advances in technology</c:v>
                </c:pt>
                <c:pt idx="7">
                  <c:v>Easing of the talent shortage</c:v>
                </c:pt>
              </c:strCache>
            </c:strRef>
          </c:cat>
          <c:val>
            <c:numRef>
              <c:f>Accelerators!$AH$37:$AO$37</c:f>
              <c:numCache>
                <c:formatCode>0%</c:formatCode>
                <c:ptCount val="8"/>
                <c:pt idx="0">
                  <c:v>8.3333333333333329E-2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0.25</c:v>
                </c:pt>
                <c:pt idx="4">
                  <c:v>0.41666666666666669</c:v>
                </c:pt>
                <c:pt idx="5">
                  <c:v>0.41666666666666669</c:v>
                </c:pt>
                <c:pt idx="6">
                  <c:v>0.5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7-4111-9D50-864502134033}"/>
            </c:ext>
          </c:extLst>
        </c:ser>
        <c:ser>
          <c:idx val="1"/>
          <c:order val="1"/>
          <c:tx>
            <c:strRef>
              <c:f>Accelerators!$AG$38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Accelerators!$AH$36:$AO$36</c:f>
              <c:strCache>
                <c:ptCount val="8"/>
                <c:pt idx="0">
                  <c:v>New trade agreements</c:v>
                </c:pt>
                <c:pt idx="1">
                  <c:v>Changing consumer spending patterns</c:v>
                </c:pt>
                <c:pt idx="2">
                  <c:v>Other</c:v>
                </c:pt>
                <c:pt idx="3">
                  <c:v>Growing demand for ethical and sustainable products</c:v>
                </c:pt>
                <c:pt idx="4">
                  <c:v>Favorable M&amp;A environment</c:v>
                </c:pt>
                <c:pt idx="5">
                  <c:v>Easing of supply constraints</c:v>
                </c:pt>
                <c:pt idx="6">
                  <c:v>Advances in technology</c:v>
                </c:pt>
                <c:pt idx="7">
                  <c:v>Easing of the talent shortage</c:v>
                </c:pt>
              </c:strCache>
            </c:strRef>
          </c:cat>
          <c:val>
            <c:numRef>
              <c:f>Accelerators!$AH$38:$AO$38</c:f>
              <c:numCache>
                <c:formatCode>0%</c:formatCode>
                <c:ptCount val="8"/>
                <c:pt idx="0">
                  <c:v>5.5045871559633031E-2</c:v>
                </c:pt>
                <c:pt idx="1">
                  <c:v>0.37155963302752293</c:v>
                </c:pt>
                <c:pt idx="2">
                  <c:v>7.7981651376146793E-2</c:v>
                </c:pt>
                <c:pt idx="3">
                  <c:v>0.30275229357798167</c:v>
                </c:pt>
                <c:pt idx="4">
                  <c:v>0.43577981651376146</c:v>
                </c:pt>
                <c:pt idx="5">
                  <c:v>0.43577981651376146</c:v>
                </c:pt>
                <c:pt idx="6">
                  <c:v>0.59174311926605505</c:v>
                </c:pt>
                <c:pt idx="7">
                  <c:v>0.54128440366972475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D7-4111-9D50-8645021340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46859024"/>
        <c:axId val="846855696"/>
      </c:barChart>
      <c:catAx>
        <c:axId val="84685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855696"/>
        <c:crosses val="autoZero"/>
        <c:auto val="1"/>
        <c:lblAlgn val="ctr"/>
        <c:lblOffset val="100"/>
        <c:noMultiLvlLbl val="0"/>
      </c:catAx>
      <c:valAx>
        <c:axId val="84685569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85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short term (one to three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 stakeholders'!$Y$37</c:f>
              <c:strCache>
                <c:ptCount val="1"/>
                <c:pt idx="0">
                  <c:v>More than US$50B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stakeholders'!$Z$36:$AF$36</c:f>
              <c:strCache>
                <c:ptCount val="7"/>
                <c:pt idx="0">
                  <c:v>Communities</c:v>
                </c:pt>
                <c:pt idx="1">
                  <c:v>Other</c:v>
                </c:pt>
                <c:pt idx="2">
                  <c:v>Investors</c:v>
                </c:pt>
                <c:pt idx="3">
                  <c:v>Suppliers</c:v>
                </c:pt>
                <c:pt idx="4">
                  <c:v>Board of directors</c:v>
                </c:pt>
                <c:pt idx="5">
                  <c:v>Employees</c:v>
                </c:pt>
                <c:pt idx="6">
                  <c:v>Customers</c:v>
                </c:pt>
              </c:strCache>
            </c:strRef>
          </c:cat>
          <c:val>
            <c:numRef>
              <c:f>'ST stakeholders'!$Z$37:$AF$37</c:f>
              <c:numCache>
                <c:formatCode>General</c:formatCode>
                <c:ptCount val="7"/>
                <c:pt idx="2" formatCode="0%">
                  <c:v>8.3333333333333329E-2</c:v>
                </c:pt>
                <c:pt idx="3" formatCode="0%">
                  <c:v>8.3333333333333329E-2</c:v>
                </c:pt>
                <c:pt idx="4" formatCode="0%">
                  <c:v>8.3333333333333329E-2</c:v>
                </c:pt>
                <c:pt idx="5" formatCode="0%">
                  <c:v>0.25</c:v>
                </c:pt>
                <c:pt idx="6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D-4AF9-A30F-6C8E5FDFE87C}"/>
            </c:ext>
          </c:extLst>
        </c:ser>
        <c:ser>
          <c:idx val="1"/>
          <c:order val="1"/>
          <c:tx>
            <c:strRef>
              <c:f>'ST stakeholders'!$Y$38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stakeholders'!$Z$36:$AF$36</c:f>
              <c:strCache>
                <c:ptCount val="7"/>
                <c:pt idx="0">
                  <c:v>Communities</c:v>
                </c:pt>
                <c:pt idx="1">
                  <c:v>Other</c:v>
                </c:pt>
                <c:pt idx="2">
                  <c:v>Investors</c:v>
                </c:pt>
                <c:pt idx="3">
                  <c:v>Suppliers</c:v>
                </c:pt>
                <c:pt idx="4">
                  <c:v>Board of directors</c:v>
                </c:pt>
                <c:pt idx="5">
                  <c:v>Employees</c:v>
                </c:pt>
                <c:pt idx="6">
                  <c:v>Customers</c:v>
                </c:pt>
              </c:strCache>
            </c:strRef>
          </c:cat>
          <c:val>
            <c:numRef>
              <c:f>'ST stakeholders'!$Z$38:$AF$38</c:f>
              <c:numCache>
                <c:formatCode>0%</c:formatCode>
                <c:ptCount val="7"/>
                <c:pt idx="0">
                  <c:v>1.4285714285714285E-2</c:v>
                </c:pt>
                <c:pt idx="1">
                  <c:v>4.7619047619047616E-2</c:v>
                </c:pt>
                <c:pt idx="2">
                  <c:v>0.14761904761904762</c:v>
                </c:pt>
                <c:pt idx="3">
                  <c:v>4.7619047619047616E-2</c:v>
                </c:pt>
                <c:pt idx="4">
                  <c:v>8.5714285714285715E-2</c:v>
                </c:pt>
                <c:pt idx="5">
                  <c:v>0.12380952380952381</c:v>
                </c:pt>
                <c:pt idx="6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DD-4AF9-A30F-6C8E5FDFE8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46221840"/>
        <c:axId val="846225584"/>
      </c:barChart>
      <c:catAx>
        <c:axId val="84622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225584"/>
        <c:crosses val="autoZero"/>
        <c:auto val="1"/>
        <c:lblAlgn val="ctr"/>
        <c:lblOffset val="100"/>
        <c:noMultiLvlLbl val="0"/>
      </c:catAx>
      <c:valAx>
        <c:axId val="84622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22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long term (three</a:t>
            </a:r>
            <a:r>
              <a:rPr lang="en-GB" baseline="0" dirty="0"/>
              <a:t>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'LT stakeholders'!$Y$37</c:f>
              <c:strCache>
                <c:ptCount val="1"/>
                <c:pt idx="0">
                  <c:v>More than US$50B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stakeholders'!$Z$36:$AE$36</c:f>
              <c:strCache>
                <c:ptCount val="6"/>
                <c:pt idx="0">
                  <c:v>Employees</c:v>
                </c:pt>
                <c:pt idx="1">
                  <c:v>Communities</c:v>
                </c:pt>
                <c:pt idx="2">
                  <c:v>Other</c:v>
                </c:pt>
                <c:pt idx="3">
                  <c:v>Board of directors</c:v>
                </c:pt>
                <c:pt idx="4">
                  <c:v>Investors</c:v>
                </c:pt>
                <c:pt idx="5">
                  <c:v>Customers</c:v>
                </c:pt>
              </c:strCache>
            </c:strRef>
          </c:cat>
          <c:val>
            <c:numRef>
              <c:f>'LT stakeholders'!$Z$37:$AE$37</c:f>
              <c:numCache>
                <c:formatCode>General</c:formatCode>
                <c:ptCount val="6"/>
                <c:pt idx="3" formatCode="0%">
                  <c:v>8.3333333333333329E-2</c:v>
                </c:pt>
                <c:pt idx="4" formatCode="0%">
                  <c:v>0.33333333333333331</c:v>
                </c:pt>
                <c:pt idx="5" formatCode="0%">
                  <c:v>0.58333333333333337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7-4BD1-9AA5-B09ED8E5B047}"/>
            </c:ext>
          </c:extLst>
        </c:ser>
        <c:ser>
          <c:idx val="1"/>
          <c:order val="1"/>
          <c:tx>
            <c:strRef>
              <c:f>'LT stakeholders'!$Y$38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stakeholders'!$Z$36:$AE$36</c:f>
              <c:strCache>
                <c:ptCount val="6"/>
                <c:pt idx="0">
                  <c:v>Employees</c:v>
                </c:pt>
                <c:pt idx="1">
                  <c:v>Communities</c:v>
                </c:pt>
                <c:pt idx="2">
                  <c:v>Other</c:v>
                </c:pt>
                <c:pt idx="3">
                  <c:v>Board of directors</c:v>
                </c:pt>
                <c:pt idx="4">
                  <c:v>Investors</c:v>
                </c:pt>
                <c:pt idx="5">
                  <c:v>Customers</c:v>
                </c:pt>
              </c:strCache>
            </c:strRef>
          </c:cat>
          <c:val>
            <c:numRef>
              <c:f>'LT stakeholders'!$Z$38:$AE$38</c:f>
              <c:numCache>
                <c:formatCode>0%</c:formatCode>
                <c:ptCount val="6"/>
                <c:pt idx="0">
                  <c:v>6.2200956937799042E-2</c:v>
                </c:pt>
                <c:pt idx="1">
                  <c:v>2.3923444976076555E-2</c:v>
                </c:pt>
                <c:pt idx="2">
                  <c:v>3.8277511961722487E-2</c:v>
                </c:pt>
                <c:pt idx="3">
                  <c:v>0.15789473684210525</c:v>
                </c:pt>
                <c:pt idx="4">
                  <c:v>0.25837320574162681</c:v>
                </c:pt>
                <c:pt idx="5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67-4BD1-9AA5-B09ED8E5B0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9233904"/>
        <c:axId val="739234320"/>
      </c:barChart>
      <c:catAx>
        <c:axId val="73923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234320"/>
        <c:crosses val="autoZero"/>
        <c:auto val="1"/>
        <c:lblAlgn val="ctr"/>
        <c:lblOffset val="100"/>
        <c:noMultiLvlLbl val="0"/>
      </c:catAx>
      <c:valAx>
        <c:axId val="73923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23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4A01-FCB2-4C53-B3AD-B96BA734C606}" type="datetimeFigureOut">
              <a:rPr lang="en-GB" smtClean="0">
                <a:latin typeface="Roboto Light" panose="02000000000000000000" pitchFamily="2" charset="0"/>
              </a:rPr>
              <a:t>09/12/2022</a:t>
            </a:fld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18AD-EBF8-4BCE-ABA5-3B1A81B4F509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75FA1BE9-63C4-EE43-9506-F641B945431E}" type="datetimeFigureOut">
              <a:rPr lang="en-US" smtClean="0"/>
              <a:pPr/>
              <a:t>12/9/22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59AB0446-7963-9949-A5B2-B46F91687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268A87D-CC72-6DC6-ACDC-E64C5597B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385" y="1881330"/>
            <a:ext cx="3855230" cy="12112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631F5-64F9-BCED-C449-D52019E2F7A9}"/>
              </a:ext>
            </a:extLst>
          </p:cNvPr>
          <p:cNvSpPr txBox="1">
            <a:spLocks/>
          </p:cNvSpPr>
          <p:nvPr userDrawn="1"/>
        </p:nvSpPr>
        <p:spPr>
          <a:xfrm>
            <a:off x="2402939" y="3262170"/>
            <a:ext cx="4338117" cy="60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Where Innovative Organizations Are Placing Bets and Taking Chances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65ABA8-6EF0-06A8-80A3-0E614747D0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34975" y="1419622"/>
            <a:ext cx="2074049" cy="2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1676-A8EF-35ED-B096-0474DB60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1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A67-8BDE-58B1-94AB-ED547461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1EEF-2D5B-839C-4468-5762BA4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B00E-3A62-66F0-18F7-E3CA1FBC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10F35-F36B-71A7-5DB8-6099FCAA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1807A52-136D-5D60-819D-13FBD085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688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967-AEEB-2267-E21A-85F84AB5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D6AAC-239A-1CE8-4663-81FC5411F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9A2A-E57D-9E63-E596-A0300D88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BFF3-674D-2CD3-FF71-DA137E9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E2F0-D044-FD90-5B29-2DA40D10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334A-F785-4270-7058-468EFF6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6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F2AD-4556-E9D8-C273-AFB8CEE90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82290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57ABB-2964-0851-9475-3C859CC8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7133-0943-2E02-73DA-7071A3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0529-7CA3-EF5C-1E96-A9EB042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B1B0-B05F-D15A-6F12-50619480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94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9230-D174-A81F-E8A7-3E55FAE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E4796-8432-04FA-F7B7-626EDA31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1B48-CCAC-18C8-F297-8A47174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6EB-BD6E-BAB5-C234-098C6111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4A6-8DA9-CDC1-24B0-0A6A3BC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44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359C5-44FC-4560-E28C-6C81CA19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5D189-D7CC-F453-D79B-3AC417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8511-11E3-0479-0107-4B2DA765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0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C264-E6FA-C11A-BB24-E56A1B53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791E-5FB4-D111-0934-491EBF20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3157-E34A-8350-70EC-8739A60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0CE1-BC91-F07D-C380-65F641CE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CF6DB8-2781-8F07-897C-98A43D5C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69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078E-09CF-2C7B-B979-649CEC49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EA39-802D-3EE1-10D3-33A9A57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1C843-1678-1910-2C91-1C0BBA5C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6B47-906D-D2AE-E747-C9F3D4A4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328052-55F4-5964-0062-0639601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D7C33-E52F-811D-2849-C15CD7007D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03835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6849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19A2-C50B-03BB-3433-122AAE83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8460"/>
            <a:ext cx="3868340" cy="500345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5189-39CF-7A9F-0A6A-ACE8FEDC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B56AB-AA4D-24B0-7271-31039823B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8460"/>
            <a:ext cx="3887391" cy="500346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B1C1C-EACF-2821-8DE4-D3F0B664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AF33E-8384-8986-BFA1-A0F0B19D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8B4F8-9F88-6DC8-0332-C2757449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62D66-7398-FA24-08D6-EF8B66F093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49" y="1878806"/>
            <a:ext cx="3887391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71EBE0-3833-73DB-D609-87E46F66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808301"/>
            <a:ext cx="805934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047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F7D78D-7060-164C-9E1F-E543674CA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402864"/>
            <a:ext cx="8229600" cy="322247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5AC0088-B1F9-E243-BEBD-FF192BA5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BB71-E598-A842-B0F2-58587D0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5F1D2-C0F9-B5BD-0680-A3EADC9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720E-57BD-7ABF-B2F4-4EE4C12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461B888-A7CE-DD3D-2C5E-F20BF937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7270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3384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5DA8-2E89-73B7-E0B8-80E8B9A8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054"/>
            <a:ext cx="7886700" cy="55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8562-89D6-6641-2B48-BEDC3BB0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111F-61D7-9D99-8823-1586154B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C11-3497-95FE-C751-0F0B6E530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179D-73FF-9FEB-04BB-007D23987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71BAD-38D1-68F6-B766-85BDBD59E2AB}"/>
              </a:ext>
            </a:extLst>
          </p:cNvPr>
          <p:cNvCxnSpPr>
            <a:cxnSpLocks/>
          </p:cNvCxnSpPr>
          <p:nvPr userDrawn="1"/>
        </p:nvCxnSpPr>
        <p:spPr>
          <a:xfrm>
            <a:off x="457199" y="654627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FEDCE-436B-F902-8688-642DF692B40B}"/>
              </a:ext>
            </a:extLst>
          </p:cNvPr>
          <p:cNvCxnSpPr>
            <a:cxnSpLocks/>
          </p:cNvCxnSpPr>
          <p:nvPr userDrawn="1"/>
        </p:nvCxnSpPr>
        <p:spPr>
          <a:xfrm>
            <a:off x="457199" y="4807084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geRef">
            <a:extLst>
              <a:ext uri="{FF2B5EF4-FFF2-40B4-BE49-F238E27FC236}">
                <a16:creationId xmlns:a16="http://schemas.microsoft.com/office/drawing/2014/main" id="{BAAB043D-649F-33AE-0352-487B2CDD25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15485" y="4868222"/>
            <a:ext cx="427038" cy="1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847725" eaLnBrk="0" hangingPunct="0"/>
            <a:fld id="{A23EA7B4-8CC6-254A-AC56-56E57222A67E}" type="slidenum">
              <a:rPr lang="en-US" sz="800" b="0" i="0">
                <a:solidFill>
                  <a:srgbClr val="666666"/>
                </a:solidFill>
                <a:latin typeface="+mj-lt"/>
                <a:ea typeface="Akzidenz-Grotesk Std Light" charset="0"/>
                <a:cs typeface="Akzidenz-Grotesk Std Light" charset="0"/>
              </a:rPr>
              <a:pPr algn="r" defTabSz="847725" eaLnBrk="0" hangingPunct="0"/>
              <a:t>‹#›</a:t>
            </a:fld>
            <a:endParaRPr lang="en-US" sz="800" b="0" i="0" dirty="0">
              <a:solidFill>
                <a:srgbClr val="666666"/>
              </a:solidFill>
              <a:latin typeface="+mj-lt"/>
              <a:ea typeface="Akzidenz-Grotesk Std Light" charset="0"/>
              <a:cs typeface="Akzidenz-Grotesk Std Light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3FB43-FD6E-3E62-9C56-6CCE1B86EE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198" y="310399"/>
            <a:ext cx="2074049" cy="2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6" r:id="rId3"/>
    <p:sldLayoutId id="2147483809" r:id="rId4"/>
    <p:sldLayoutId id="2147483805" r:id="rId5"/>
    <p:sldLayoutId id="2147483807" r:id="rId6"/>
    <p:sldLayoutId id="2147483808" r:id="rId7"/>
    <p:sldLayoutId id="2147483816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614AAC-4685-F94E-6401-BE8D7C2D4A53}"/>
              </a:ext>
            </a:extLst>
          </p:cNvPr>
          <p:cNvSpPr txBox="1">
            <a:spLocks/>
          </p:cNvSpPr>
          <p:nvPr/>
        </p:nvSpPr>
        <p:spPr>
          <a:xfrm>
            <a:off x="2898178" y="4371950"/>
            <a:ext cx="334764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>
                <a:solidFill>
                  <a:schemeClr val="bg1"/>
                </a:solidFill>
              </a:rPr>
              <a:t>Organizations </a:t>
            </a:r>
            <a:r>
              <a:rPr lang="en-US" sz="1200" dirty="0">
                <a:solidFill>
                  <a:schemeClr val="bg1"/>
                </a:solidFill>
              </a:rPr>
              <a:t>With More Than US$50 Billion in Revenue</a:t>
            </a:r>
          </a:p>
        </p:txBody>
      </p:sp>
    </p:spTree>
    <p:extLst>
      <p:ext uri="{BB962C8B-B14F-4D97-AF65-F5344CB8AC3E}">
        <p14:creationId xmlns:p14="http://schemas.microsoft.com/office/powerpoint/2010/main" val="5784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Customers represented the most important stakeholders when making long-term growth decisions, according to 58% of respondents from organizations with revenues of more than US$50 billion. No respondents chose employees.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58C569-E69E-498B-A56B-586EDB5EBE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358304"/>
              </p:ext>
            </p:extLst>
          </p:nvPr>
        </p:nvGraphicFramePr>
        <p:xfrm>
          <a:off x="457199" y="1419622"/>
          <a:ext cx="5267326" cy="316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C6DA56-13FB-2D5F-E856-204B9C55DACE}"/>
              </a:ext>
            </a:extLst>
          </p:cNvPr>
          <p:cNvSpPr txBox="1"/>
          <p:nvPr/>
        </p:nvSpPr>
        <p:spPr>
          <a:xfrm>
            <a:off x="457199" y="4526999"/>
            <a:ext cx="80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Franklin Gothic Book" panose="020B0503020102020204" pitchFamily="34" charset="0"/>
              </a:rPr>
              <a:t>N=209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Leaders are not as optimistic about the short term.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51% of respondents from organizations with revenues of more than US$50 billion rated their companies’ short-term growth prospects as “good,” while 33% rated them as “fair.” None of the respondents said they were excellent.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F367F-0A23-7319-D635-221D3336BFC2}"/>
              </a:ext>
            </a:extLst>
          </p:cNvPr>
          <p:cNvSpPr txBox="1"/>
          <p:nvPr/>
        </p:nvSpPr>
        <p:spPr>
          <a:xfrm>
            <a:off x="457199" y="4526999"/>
            <a:ext cx="80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N=196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D0BA342-B7DF-0DA7-B744-E1A777CFE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216151"/>
              </p:ext>
            </p:extLst>
          </p:nvPr>
        </p:nvGraphicFramePr>
        <p:xfrm>
          <a:off x="457199" y="1434309"/>
          <a:ext cx="5314140" cy="30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long-term outlook is more optimistic.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84% of respondents from organizations with revenues of more than US$50 billion rated their companies’ long-term growth prospects as “good” (59%) or “excellent” (25%).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8F372-B096-3065-1BFC-EBD0FB51B0BC}"/>
              </a:ext>
            </a:extLst>
          </p:cNvPr>
          <p:cNvSpPr txBox="1"/>
          <p:nvPr/>
        </p:nvSpPr>
        <p:spPr>
          <a:xfrm>
            <a:off x="457199" y="4526999"/>
            <a:ext cx="80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N=195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6B02B7E-C9F4-FD68-6B33-330DE60EB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081625"/>
              </p:ext>
            </p:extLst>
          </p:nvPr>
        </p:nvGraphicFramePr>
        <p:xfrm>
          <a:off x="457199" y="1419622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4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Market share defines short-term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Increased market share represented the most common measure of short-term growth, according to 33% of respondents from organizations with revenues of more than US$50 billion. That contrasts with the overall average, where 42% chose increased revenue.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372143-4581-1ADB-4810-5C5087537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892187"/>
              </p:ext>
            </p:extLst>
          </p:nvPr>
        </p:nvGraphicFramePr>
        <p:xfrm>
          <a:off x="457199" y="1419622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65EA07-17C2-19F6-0C1B-F3B4C640F0C0}"/>
              </a:ext>
            </a:extLst>
          </p:cNvPr>
          <p:cNvSpPr txBox="1"/>
          <p:nvPr/>
        </p:nvSpPr>
        <p:spPr>
          <a:xfrm>
            <a:off x="457199" y="4526999"/>
            <a:ext cx="80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Profit defines long-term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Over the long term, increased profit represented the most common measure of growth, according to 33% of respondents from organizations with revenues of more than US$50 billion.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D4E98D-66E8-D0B5-D435-8E0E763BB2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989244"/>
              </p:ext>
            </p:extLst>
          </p:nvPr>
        </p:nvGraphicFramePr>
        <p:xfrm>
          <a:off x="457199" y="1419622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C1922D-AB51-BF53-54D9-10A2A2BEB863}"/>
              </a:ext>
            </a:extLst>
          </p:cNvPr>
          <p:cNvSpPr txBox="1"/>
          <p:nvPr/>
        </p:nvSpPr>
        <p:spPr>
          <a:xfrm>
            <a:off x="457199" y="4526999"/>
            <a:ext cx="80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New products, customers, and digital lead the 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7092280" y="1563688"/>
            <a:ext cx="1594519" cy="249299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Respondents from organizations with revenues of more than US$50 billion ranked new product or service development as their top growth strategy, followed by expanding the customer base and digital transformation.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202326-D327-6166-4C89-DAD116FFB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71594"/>
              </p:ext>
            </p:extLst>
          </p:nvPr>
        </p:nvGraphicFramePr>
        <p:xfrm>
          <a:off x="452263" y="1831312"/>
          <a:ext cx="31369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91953616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103557535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8191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904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0579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2417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688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3823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414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2750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1629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235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9040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AADC3C-944E-705A-E531-14FE90412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22842"/>
              </p:ext>
            </p:extLst>
          </p:nvPr>
        </p:nvGraphicFramePr>
        <p:xfrm>
          <a:off x="3767831" y="1831312"/>
          <a:ext cx="31877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236173003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6098214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5752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8894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7557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334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7438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548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2640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357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4559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6672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0805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DAF8E9-A49A-A8BE-6C5F-C2A0CCCB1955}"/>
              </a:ext>
            </a:extLst>
          </p:cNvPr>
          <p:cNvSpPr txBox="1"/>
          <p:nvPr/>
        </p:nvSpPr>
        <p:spPr>
          <a:xfrm>
            <a:off x="452263" y="1471188"/>
            <a:ext cx="2103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Average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47BFD-2788-E0A8-4DD9-6E45FB0B0820}"/>
              </a:ext>
            </a:extLst>
          </p:cNvPr>
          <p:cNvSpPr txBox="1"/>
          <p:nvPr/>
        </p:nvSpPr>
        <p:spPr>
          <a:xfrm>
            <a:off x="3696071" y="1471188"/>
            <a:ext cx="3259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Organizations With More Than $50B Revenue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86278-19D9-75E6-1F86-6E4A496BF08A}"/>
              </a:ext>
            </a:extLst>
          </p:cNvPr>
          <p:cNvSpPr txBox="1"/>
          <p:nvPr/>
        </p:nvSpPr>
        <p:spPr>
          <a:xfrm>
            <a:off x="457199" y="4526999"/>
            <a:ext cx="80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Inflation and recession are the biggest blockers.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5696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Inflation and the threat of recession represented the most significant barriers to growth, according to 75% and 67% of respondents from organizations with oof more than US$50 billion in revenues, respectively. Inflation registered higher as a concern with big companies than the overall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7E3A73-0E20-414F-84F1-DC56ACC78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804435"/>
              </p:ext>
            </p:extLst>
          </p:nvPr>
        </p:nvGraphicFramePr>
        <p:xfrm>
          <a:off x="457199" y="1419622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5B8122-EBD3-0CD4-C55C-E2CFDE4E4EE9}"/>
              </a:ext>
            </a:extLst>
          </p:cNvPr>
          <p:cNvSpPr txBox="1"/>
          <p:nvPr/>
        </p:nvSpPr>
        <p:spPr>
          <a:xfrm>
            <a:off x="457199" y="4526999"/>
            <a:ext cx="80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Talent and tech are the main growth drivers.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An easing of the talent shortage and advances in technology represented the most significant growth drivers, according to 50% of respondents from organizations with revenues of more than US$50 billion.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9E9070-4064-4B5C-8CB0-2055A5EF9B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007264"/>
              </p:ext>
            </p:extLst>
          </p:nvPr>
        </p:nvGraphicFramePr>
        <p:xfrm>
          <a:off x="453047" y="1419622"/>
          <a:ext cx="528058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5010B7-E489-78F4-F0B4-829FCE1BC259}"/>
              </a:ext>
            </a:extLst>
          </p:cNvPr>
          <p:cNvSpPr txBox="1"/>
          <p:nvPr/>
        </p:nvSpPr>
        <p:spPr>
          <a:xfrm>
            <a:off x="457199" y="4526999"/>
            <a:ext cx="80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5696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Customers represented the most important stakeholders when making decisions relating to short-term growth, according to 50% of respondents from organizations with revenues of more than US$50 billion. Employees ranked second at more than double the percentage of the overall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94A82D-A32A-4EAA-A279-A8BA57227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01244"/>
              </p:ext>
            </p:extLst>
          </p:nvPr>
        </p:nvGraphicFramePr>
        <p:xfrm>
          <a:off x="395535" y="1419621"/>
          <a:ext cx="5328989" cy="319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66A0CA-C21B-88A7-B2F9-AC55B6566F6A}"/>
              </a:ext>
            </a:extLst>
          </p:cNvPr>
          <p:cNvSpPr txBox="1"/>
          <p:nvPr/>
        </p:nvSpPr>
        <p:spPr>
          <a:xfrm>
            <a:off x="457199" y="4526999"/>
            <a:ext cx="80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N=210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TG Custom Colors 2">
      <a:dk1>
        <a:srgbClr val="082241"/>
      </a:dk1>
      <a:lt1>
        <a:srgbClr val="FFFFFF"/>
      </a:lt1>
      <a:dk2>
        <a:srgbClr val="082241"/>
      </a:dk2>
      <a:lt2>
        <a:srgbClr val="FFFFFF"/>
      </a:lt2>
      <a:accent1>
        <a:srgbClr val="082241"/>
      </a:accent1>
      <a:accent2>
        <a:srgbClr val="006393"/>
      </a:accent2>
      <a:accent3>
        <a:srgbClr val="618EB3"/>
      </a:accent3>
      <a:accent4>
        <a:srgbClr val="8FABC8"/>
      </a:accent4>
      <a:accent5>
        <a:srgbClr val="C1CEDF"/>
      </a:accent5>
      <a:accent6>
        <a:srgbClr val="DDE3EC"/>
      </a:accent6>
      <a:hlink>
        <a:srgbClr val="AFDDD1"/>
      </a:hlink>
      <a:folHlink>
        <a:srgbClr val="BEB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ales and Marketing Documents Content Type" ma:contentTypeID="0x01010036118BF251209A4CA42196A4C2C9ABA00044F5302AF70EA143B2E01B33B4434DB7" ma:contentTypeVersion="15" ma:contentTypeDescription="" ma:contentTypeScope="" ma:versionID="affddd422a82fd9c654721df6a635297">
  <xsd:schema xmlns:xsd="http://www.w3.org/2001/XMLSchema" xmlns:xs="http://www.w3.org/2001/XMLSchema" xmlns:p="http://schemas.microsoft.com/office/2006/metadata/properties" xmlns:ns1="http://schemas.microsoft.com/sharepoint/v3" xmlns:ns2="ac443db5-1811-417e-bfdf-61f9a3728221" xmlns:ns3="63ea13cc-e74e-4d33-abe6-b5cdc01d9639" xmlns:ns4="cea7301b-98a6-4708-91df-dd66fbf5d5c2" targetNamespace="http://schemas.microsoft.com/office/2006/metadata/properties" ma:root="true" ma:fieldsID="7d6e768e2ba90eb3ed2077c373396195" ns1:_="" ns2:_="" ns3:_="" ns4:_="">
    <xsd:import namespace="http://schemas.microsoft.com/sharepoint/v3"/>
    <xsd:import namespace="ac443db5-1811-417e-bfdf-61f9a3728221"/>
    <xsd:import namespace="63ea13cc-e74e-4d33-abe6-b5cdc01d9639"/>
    <xsd:import namespace="cea7301b-98a6-4708-91df-dd66fbf5d5c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o4b5841f0c884b37b7bf931ceaf87135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db5-1811-417e-bfdf-61f9a372822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e574272-aace-4539-961e-e6d65101c5e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355c7af-a582-4c52-915e-a5aeb0663c8a}" ma:internalName="TaxCatchAll" ma:showField="CatchAllData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355c7af-a582-4c52-915e-a5aeb0663c8a}" ma:internalName="TaxCatchAllLabel" ma:readOnly="true" ma:showField="CatchAllDataLabel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a13cc-e74e-4d33-abe6-b5cdc01d9639" elementFormDefault="qualified">
    <xsd:import namespace="http://schemas.microsoft.com/office/2006/documentManagement/types"/>
    <xsd:import namespace="http://schemas.microsoft.com/office/infopath/2007/PartnerControls"/>
    <xsd:element name="o4b5841f0c884b37b7bf931ceaf87135" ma:index="12" nillable="true" ma:taxonomy="true" ma:internalName="o4b5841f0c884b37b7bf931ceaf87135" ma:taxonomyFieldName="Sales_x0020_and_x0020_Marketing_x0020_Topic" ma:displayName="Sales and Marketing Topic" ma:default="" ma:fieldId="{84b5841f-0c88-4b37-b7bf-931ceaf87135}" ma:sspId="de574272-aace-4539-961e-e6d65101c5e9" ma:termSetId="39662f9e-a00f-4869-ad11-4107c4465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7301b-98a6-4708-91df-dd66fbf5d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b5841f0c884b37b7bf931ceaf87135 xmlns="63ea13cc-e74e-4d33-abe6-b5cdc01d9639">
      <Terms xmlns="http://schemas.microsoft.com/office/infopath/2007/PartnerControls"/>
    </o4b5841f0c884b37b7bf931ceaf87135>
    <TaxCatchAll xmlns="ac443db5-1811-417e-bfdf-61f9a3728221"/>
    <PublishingExpirationDate xmlns="http://schemas.microsoft.com/sharepoint/v3" xsi:nil="true"/>
    <TaxKeywordTaxHTField xmlns="ac443db5-1811-417e-bfdf-61f9a3728221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05A8A7-7DFA-44D1-9B8E-071157663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443db5-1811-417e-bfdf-61f9a3728221"/>
    <ds:schemaRef ds:uri="63ea13cc-e74e-4d33-abe6-b5cdc01d9639"/>
    <ds:schemaRef ds:uri="cea7301b-98a6-4708-91df-dd66fbf5d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2C77B8-BE18-419C-B6F9-0D6AE9750119}">
  <ds:schemaRefs>
    <ds:schemaRef ds:uri="http://purl.org/dc/dcmitype/"/>
    <ds:schemaRef ds:uri="cea7301b-98a6-4708-91df-dd66fbf5d5c2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3ea13cc-e74e-4d33-abe6-b5cdc01d9639"/>
    <ds:schemaRef ds:uri="ac443db5-1811-417e-bfdf-61f9a3728221"/>
  </ds:schemaRefs>
</ds:datastoreItem>
</file>

<file path=customXml/itemProps3.xml><?xml version="1.0" encoding="utf-8"?>
<ds:datastoreItem xmlns:ds="http://schemas.openxmlformats.org/officeDocument/2006/customXml" ds:itemID="{E50ED570-48EF-46D1-86B5-14EAAD764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721</Words>
  <Application>Microsoft Macintosh PowerPoint</Application>
  <PresentationFormat>On-screen Show (16:9)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Book</vt:lpstr>
      <vt:lpstr>Calibri</vt:lpstr>
      <vt:lpstr>Roboto Light</vt:lpstr>
      <vt:lpstr>Arial</vt:lpstr>
      <vt:lpstr>Office Theme</vt:lpstr>
      <vt:lpstr>PowerPoint Presentation</vt:lpstr>
      <vt:lpstr>Leaders are not as optimistic about the short term.</vt:lpstr>
      <vt:lpstr>The long-term outlook is more optimistic.</vt:lpstr>
      <vt:lpstr>Market share defines short-term growth.</vt:lpstr>
      <vt:lpstr>Profit defines long-term growth.</vt:lpstr>
      <vt:lpstr>New products, customers, and digital lead the way.</vt:lpstr>
      <vt:lpstr>Inflation and recession are the biggest blockers.</vt:lpstr>
      <vt:lpstr>Talent and tech are the main growth drivers.</vt:lpstr>
      <vt:lpstr>The customer rules.</vt:lpstr>
      <vt:lpstr>The customer rules.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James</dc:creator>
  <cp:lastModifiedBy>Dean Chung</cp:lastModifiedBy>
  <cp:revision>42</cp:revision>
  <dcterms:created xsi:type="dcterms:W3CDTF">2016-04-06T15:43:46Z</dcterms:created>
  <dcterms:modified xsi:type="dcterms:W3CDTF">2022-12-09T17:59:23Z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0x01010036118BF251209A4CA42196A4C2C9ABA00044F5302AF70EA143B2E01B33B4434DB7</vt:lpwstr>
  </property>
  <property fmtid="{D5CDD505-2E9C-101B-9397-08002B2CF9AE}" pid="3" name="TaxKeyword">
    <vt:lpwstr/>
  </property>
  <property fmtid="{D5CDD505-2E9C-101B-9397-08002B2CF9AE}" pid="4" name="Sales and Marketing Topic">
    <vt:lpwstr/>
  </property>
  <property fmtid="{D5CDD505-2E9C-101B-9397-08002B2CF9AE}" pid="5" name="AuthorIds_UIVersion_512">
    <vt:lpwstr>47</vt:lpwstr>
  </property>
</Properties>
</file>