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8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9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10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5143500" type="screen16x9"/>
  <p:notesSz cx="6858000" cy="9144000"/>
  <p:embeddedFontLst>
    <p:embeddedFont>
      <p:font typeface="Franklin Gothic Book" panose="020B0503020102020204" pitchFamily="34" charset="0"/>
      <p:regular r:id="rId13"/>
      <p:italic r:id="rId14"/>
    </p:embeddedFont>
    <p:embeddedFont>
      <p:font typeface="Libre Franklin" pitchFamily="2" charset="77"/>
      <p:regular r:id="rId15"/>
      <p:bold r:id="rId16"/>
      <p:italic r:id="rId17"/>
      <p:boldItalic r:id="rId18"/>
    </p:embeddedFont>
    <p:embeddedFont>
      <p:font typeface="Roboto Light" panose="02000000000000000000" pitchFamily="2" charset="0"/>
      <p:regular r:id="rId19"/>
      <p:bold r:id="rId20"/>
      <p:italic r:id="rId21"/>
      <p:boldItalic r:id="rId2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985" userDrawn="1">
          <p15:clr>
            <a:srgbClr val="A4A3A4"/>
          </p15:clr>
        </p15:guide>
        <p15:guide id="2" pos="3628" userDrawn="1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4" roundtripDataSignature="AMtx7mjaWGiZhjmJgxBM88O6VIvqbWzWF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156" d="100"/>
          <a:sy n="156" d="100"/>
        </p:scale>
        <p:origin x="808" y="168"/>
      </p:cViewPr>
      <p:guideLst>
        <p:guide orient="horz" pos="985"/>
        <p:guide pos="362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1.fntdata"/><Relationship Id="rId18" Type="http://schemas.openxmlformats.org/officeDocument/2006/relationships/font" Target="fonts/font6.fntdata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font" Target="fonts/font9.fntdata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font" Target="fonts/font5.fntdata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4.fntdata"/><Relationship Id="rId20" Type="http://schemas.openxmlformats.org/officeDocument/2006/relationships/font" Target="fonts/font8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customschemas.google.com/relationships/presentationmetadata" Target="metadata"/><Relationship Id="rId5" Type="http://schemas.openxmlformats.org/officeDocument/2006/relationships/slide" Target="slides/slide4.xml"/><Relationship Id="rId15" Type="http://schemas.openxmlformats.org/officeDocument/2006/relationships/font" Target="fonts/font3.fntdata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7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2.fntdata"/><Relationship Id="rId22" Type="http://schemas.openxmlformats.org/officeDocument/2006/relationships/font" Target="fonts/font10.fntdata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G:\My%20Drive\2022\Getting%20to%20growth\PPT%20charts%20and%20data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G:\My%20Drive\2022\Getting%20to%20growth\PPT%20charts%20and%20data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G:\My%20Drive\2022\Getting%20to%20growth\PPT%20charts%20and%20data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G:\My%20Drive\2022\Getting%20to%20growth\PPT%20charts%20and%20data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G:\My%20Drive\2022\Getting%20to%20growth\PPT%20charts%20and%20data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G:\My%20Drive\2022\Getting%20to%20growth\PPT%20charts%20and%20data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G:\My%20Drive\2022\Getting%20to%20growth\PPT%20charts%20and%20data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G:\My%20Drive\2022\Getting%20to%20growth\PPT%20charts%20and%20data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How do you rate your company's short-term growth prospects (next one to three years)?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Outlook!$W$25</c:f>
              <c:strCache>
                <c:ptCount val="1"/>
                <c:pt idx="0">
                  <c:v>Excellent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(Outlook!$V$26,Outlook!$V$30)</c:f>
              <c:strCache>
                <c:ptCount val="2"/>
                <c:pt idx="0">
                  <c:v>Less than US$1B</c:v>
                </c:pt>
                <c:pt idx="1">
                  <c:v>Average</c:v>
                </c:pt>
              </c:strCache>
            </c:strRef>
          </c:cat>
          <c:val>
            <c:numRef>
              <c:f>(Outlook!$W$26,Outlook!$W$30)</c:f>
              <c:numCache>
                <c:formatCode>0%</c:formatCode>
                <c:ptCount val="2"/>
                <c:pt idx="0">
                  <c:v>0.31034482758620691</c:v>
                </c:pt>
                <c:pt idx="1">
                  <c:v>0.17857142857142858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DFC-4F63-B9B1-CFAAEB9B44C3}"/>
            </c:ext>
          </c:extLst>
        </c:ser>
        <c:ser>
          <c:idx val="1"/>
          <c:order val="1"/>
          <c:tx>
            <c:strRef>
              <c:f>Outlook!$X$25</c:f>
              <c:strCache>
                <c:ptCount val="1"/>
                <c:pt idx="0">
                  <c:v>Good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(Outlook!$V$26,Outlook!$V$30)</c:f>
              <c:strCache>
                <c:ptCount val="2"/>
                <c:pt idx="0">
                  <c:v>Less than US$1B</c:v>
                </c:pt>
                <c:pt idx="1">
                  <c:v>Average</c:v>
                </c:pt>
              </c:strCache>
            </c:strRef>
          </c:cat>
          <c:val>
            <c:numRef>
              <c:f>(Outlook!$X$26,Outlook!$X$30)</c:f>
              <c:numCache>
                <c:formatCode>0%</c:formatCode>
                <c:ptCount val="2"/>
                <c:pt idx="0">
                  <c:v>0.55172413793103448</c:v>
                </c:pt>
                <c:pt idx="1">
                  <c:v>0.54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DFC-4F63-B9B1-CFAAEB9B44C3}"/>
            </c:ext>
          </c:extLst>
        </c:ser>
        <c:ser>
          <c:idx val="2"/>
          <c:order val="2"/>
          <c:tx>
            <c:strRef>
              <c:f>Outlook!$Y$25</c:f>
              <c:strCache>
                <c:ptCount val="1"/>
                <c:pt idx="0">
                  <c:v>Fair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(Outlook!$V$26,Outlook!$V$30)</c:f>
              <c:strCache>
                <c:ptCount val="2"/>
                <c:pt idx="0">
                  <c:v>Less than US$1B</c:v>
                </c:pt>
                <c:pt idx="1">
                  <c:v>Average</c:v>
                </c:pt>
              </c:strCache>
            </c:strRef>
          </c:cat>
          <c:val>
            <c:numRef>
              <c:f>(Outlook!$Y$26,Outlook!$Y$30)</c:f>
              <c:numCache>
                <c:formatCode>0%</c:formatCode>
                <c:ptCount val="2"/>
                <c:pt idx="0">
                  <c:v>0.10344827586206896</c:v>
                </c:pt>
                <c:pt idx="1">
                  <c:v>0.25510204081632654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DFC-4F63-B9B1-CFAAEB9B44C3}"/>
            </c:ext>
          </c:extLst>
        </c:ser>
        <c:ser>
          <c:idx val="3"/>
          <c:order val="3"/>
          <c:tx>
            <c:strRef>
              <c:f>Outlook!$Z$25</c:f>
              <c:strCache>
                <c:ptCount val="1"/>
                <c:pt idx="0">
                  <c:v>Poor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(Outlook!$V$26,Outlook!$V$30)</c:f>
              <c:strCache>
                <c:ptCount val="2"/>
                <c:pt idx="0">
                  <c:v>Less than US$1B</c:v>
                </c:pt>
                <c:pt idx="1">
                  <c:v>Average</c:v>
                </c:pt>
              </c:strCache>
            </c:strRef>
          </c:cat>
          <c:val>
            <c:numRef>
              <c:f>(Outlook!$Z$26,Outlook!$Z$30)</c:f>
              <c:numCache>
                <c:formatCode>0%</c:formatCode>
                <c:ptCount val="2"/>
                <c:pt idx="0">
                  <c:v>0.04</c:v>
                </c:pt>
                <c:pt idx="1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DFC-4F63-B9B1-CFAAEB9B44C3}"/>
            </c:ext>
          </c:extLst>
        </c:ser>
        <c:ser>
          <c:idx val="4"/>
          <c:order val="4"/>
          <c:tx>
            <c:strRef>
              <c:f>Outlook!$AA$25</c:f>
              <c:strCache>
                <c:ptCount val="1"/>
                <c:pt idx="0">
                  <c:v>Extremely poor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1.0264267621153318E-16"/>
                  <c:y val="-0.10136303166161729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DFC-4F63-B9B1-CFAAEB9B44C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(Outlook!$V$26,Outlook!$V$30)</c:f>
              <c:strCache>
                <c:ptCount val="2"/>
                <c:pt idx="0">
                  <c:v>Less than US$1B</c:v>
                </c:pt>
                <c:pt idx="1">
                  <c:v>Average</c:v>
                </c:pt>
              </c:strCache>
            </c:strRef>
          </c:cat>
          <c:val>
            <c:numRef>
              <c:f>(Outlook!$AA$26,Outlook!$AA$30)</c:f>
              <c:numCache>
                <c:formatCode>0%</c:formatCode>
                <c:ptCount val="2"/>
                <c:pt idx="1">
                  <c:v>5.1020408163265302E-3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0DFC-4F63-B9B1-CFAAEB9B44C3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788403327"/>
        <c:axId val="1788411231"/>
      </c:barChart>
      <c:catAx>
        <c:axId val="1788403327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88411231"/>
        <c:crosses val="autoZero"/>
        <c:auto val="1"/>
        <c:lblAlgn val="ctr"/>
        <c:lblOffset val="100"/>
        <c:noMultiLvlLbl val="0"/>
      </c:catAx>
      <c:valAx>
        <c:axId val="1788411231"/>
        <c:scaling>
          <c:orientation val="minMax"/>
        </c:scaling>
        <c:delete val="0"/>
        <c:axPos val="b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8840332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GB" dirty="0"/>
              <a:t>How do you rate your company’s long-term growth prospects (three</a:t>
            </a:r>
            <a:r>
              <a:rPr lang="en-GB" baseline="0" dirty="0"/>
              <a:t> to five</a:t>
            </a:r>
            <a:r>
              <a:rPr lang="en-GB" dirty="0"/>
              <a:t> years)?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Outlook!$AV$25</c:f>
              <c:strCache>
                <c:ptCount val="1"/>
                <c:pt idx="0">
                  <c:v>Excellent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(Outlook!$AU$26,Outlook!$AU$30)</c:f>
              <c:strCache>
                <c:ptCount val="2"/>
                <c:pt idx="0">
                  <c:v>Less than US$1B</c:v>
                </c:pt>
                <c:pt idx="1">
                  <c:v>Average</c:v>
                </c:pt>
              </c:strCache>
            </c:strRef>
          </c:cat>
          <c:val>
            <c:numRef>
              <c:f>(Outlook!$AV$26,Outlook!$AV$30)</c:f>
              <c:numCache>
                <c:formatCode>0%</c:formatCode>
                <c:ptCount val="2"/>
                <c:pt idx="0">
                  <c:v>0.68965517241379315</c:v>
                </c:pt>
                <c:pt idx="1">
                  <c:v>0.45128205128205129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F5F-447E-8DFA-FDE1EEADD80C}"/>
            </c:ext>
          </c:extLst>
        </c:ser>
        <c:ser>
          <c:idx val="1"/>
          <c:order val="1"/>
          <c:tx>
            <c:strRef>
              <c:f>Outlook!$AW$25</c:f>
              <c:strCache>
                <c:ptCount val="1"/>
                <c:pt idx="0">
                  <c:v>Good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(Outlook!$AU$26,Outlook!$AU$30)</c:f>
              <c:strCache>
                <c:ptCount val="2"/>
                <c:pt idx="0">
                  <c:v>Less than US$1B</c:v>
                </c:pt>
                <c:pt idx="1">
                  <c:v>Average</c:v>
                </c:pt>
              </c:strCache>
            </c:strRef>
          </c:cat>
          <c:val>
            <c:numRef>
              <c:f>(Outlook!$AW$26,Outlook!$AW$30)</c:f>
              <c:numCache>
                <c:formatCode>0%</c:formatCode>
                <c:ptCount val="2"/>
                <c:pt idx="0">
                  <c:v>0.27586206896551724</c:v>
                </c:pt>
                <c:pt idx="1">
                  <c:v>0.46153846153846156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F5F-447E-8DFA-FDE1EEADD80C}"/>
            </c:ext>
          </c:extLst>
        </c:ser>
        <c:ser>
          <c:idx val="2"/>
          <c:order val="2"/>
          <c:tx>
            <c:strRef>
              <c:f>Outlook!$AX$25</c:f>
              <c:strCache>
                <c:ptCount val="1"/>
                <c:pt idx="0">
                  <c:v>Fair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(Outlook!$AU$26,Outlook!$AU$30)</c:f>
              <c:strCache>
                <c:ptCount val="2"/>
                <c:pt idx="0">
                  <c:v>Less than US$1B</c:v>
                </c:pt>
                <c:pt idx="1">
                  <c:v>Average</c:v>
                </c:pt>
              </c:strCache>
            </c:strRef>
          </c:cat>
          <c:val>
            <c:numRef>
              <c:f>(Outlook!$AX$26,Outlook!$AX$30)</c:f>
              <c:numCache>
                <c:formatCode>0%</c:formatCode>
                <c:ptCount val="2"/>
                <c:pt idx="0">
                  <c:v>3.4482758620689655E-2</c:v>
                </c:pt>
                <c:pt idx="1">
                  <c:v>7.6923076923076927E-2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F5F-447E-8DFA-FDE1EEADD80C}"/>
            </c:ext>
          </c:extLst>
        </c:ser>
        <c:ser>
          <c:idx val="3"/>
          <c:order val="3"/>
          <c:tx>
            <c:strRef>
              <c:f>Outlook!$AY$25</c:f>
              <c:strCache>
                <c:ptCount val="1"/>
                <c:pt idx="0">
                  <c:v>Poor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0"/>
                  <c:y val="-0.1157407407407407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F5F-447E-8DFA-FDE1EEADD80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(Outlook!$AU$26,Outlook!$AU$30)</c:f>
              <c:strCache>
                <c:ptCount val="2"/>
                <c:pt idx="0">
                  <c:v>Less than US$1B</c:v>
                </c:pt>
                <c:pt idx="1">
                  <c:v>Average</c:v>
                </c:pt>
              </c:strCache>
            </c:strRef>
          </c:cat>
          <c:val>
            <c:numRef>
              <c:f>(Outlook!$AY$26,Outlook!$AY$30)</c:f>
              <c:numCache>
                <c:formatCode>0%</c:formatCode>
                <c:ptCount val="2"/>
                <c:pt idx="1">
                  <c:v>1.0256410256410256E-2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F5F-447E-8DFA-FDE1EEADD80C}"/>
            </c:ext>
          </c:extLst>
        </c:ser>
        <c:ser>
          <c:idx val="4"/>
          <c:order val="4"/>
          <c:tx>
            <c:strRef>
              <c:f>Outlook!$AZ$25</c:f>
              <c:strCache>
                <c:ptCount val="1"/>
                <c:pt idx="0">
                  <c:v>Extremely poor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(Outlook!$AU$26,Outlook!$AU$30)</c:f>
              <c:strCache>
                <c:ptCount val="2"/>
                <c:pt idx="0">
                  <c:v>Less than US$1B</c:v>
                </c:pt>
                <c:pt idx="1">
                  <c:v>Average</c:v>
                </c:pt>
              </c:strCache>
            </c:strRef>
          </c:cat>
          <c:val>
            <c:numRef>
              <c:f>(Outlook!$AZ$26,Outlook!$AZ$30)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05-1F5F-447E-8DFA-FDE1EEADD80C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271075791"/>
        <c:axId val="1271094511"/>
      </c:barChart>
      <c:catAx>
        <c:axId val="1271075791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71094511"/>
        <c:crosses val="autoZero"/>
        <c:auto val="1"/>
        <c:lblAlgn val="ctr"/>
        <c:lblOffset val="100"/>
        <c:noMultiLvlLbl val="0"/>
      </c:catAx>
      <c:valAx>
        <c:axId val="1271094511"/>
        <c:scaling>
          <c:orientation val="minMax"/>
        </c:scaling>
        <c:delete val="0"/>
        <c:axPos val="b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7107579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How does your company primarily define growth in the short term (next one to three years)? 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'ST growth def'!$AE$17</c:f>
              <c:strCache>
                <c:ptCount val="1"/>
                <c:pt idx="0">
                  <c:v>Increased revenue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'ST growth def'!$AD$18:$AD$19</c:f>
              <c:strCache>
                <c:ptCount val="2"/>
                <c:pt idx="0">
                  <c:v>Less than US$1B</c:v>
                </c:pt>
                <c:pt idx="1">
                  <c:v>Average</c:v>
                </c:pt>
              </c:strCache>
            </c:strRef>
          </c:cat>
          <c:val>
            <c:numRef>
              <c:f>'ST growth def'!$AE$18:$AE$19</c:f>
              <c:numCache>
                <c:formatCode>0%</c:formatCode>
                <c:ptCount val="2"/>
                <c:pt idx="0">
                  <c:v>0.48275862068965519</c:v>
                </c:pt>
                <c:pt idx="1">
                  <c:v>0.42465753424657532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67E-4514-BC62-A0C29F8389DD}"/>
            </c:ext>
          </c:extLst>
        </c:ser>
        <c:ser>
          <c:idx val="1"/>
          <c:order val="1"/>
          <c:tx>
            <c:strRef>
              <c:f>'ST growth def'!$AF$17</c:f>
              <c:strCache>
                <c:ptCount val="1"/>
                <c:pt idx="0">
                  <c:v>Increased profit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'ST growth def'!$AD$18:$AD$19</c:f>
              <c:strCache>
                <c:ptCount val="2"/>
                <c:pt idx="0">
                  <c:v>Less than US$1B</c:v>
                </c:pt>
                <c:pt idx="1">
                  <c:v>Average</c:v>
                </c:pt>
              </c:strCache>
            </c:strRef>
          </c:cat>
          <c:val>
            <c:numRef>
              <c:f>'ST growth def'!$AF$18:$AF$19</c:f>
              <c:numCache>
                <c:formatCode>0%</c:formatCode>
                <c:ptCount val="2"/>
                <c:pt idx="0">
                  <c:v>0.34482758620689657</c:v>
                </c:pt>
                <c:pt idx="1">
                  <c:v>0.23744292237442921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67E-4514-BC62-A0C29F8389DD}"/>
            </c:ext>
          </c:extLst>
        </c:ser>
        <c:ser>
          <c:idx val="2"/>
          <c:order val="2"/>
          <c:tx>
            <c:strRef>
              <c:f>'ST growth def'!$AG$17</c:f>
              <c:strCache>
                <c:ptCount val="1"/>
                <c:pt idx="0">
                  <c:v>Increased sales volume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'ST growth def'!$AD$18:$AD$19</c:f>
              <c:strCache>
                <c:ptCount val="2"/>
                <c:pt idx="0">
                  <c:v>Less than US$1B</c:v>
                </c:pt>
                <c:pt idx="1">
                  <c:v>Average</c:v>
                </c:pt>
              </c:strCache>
            </c:strRef>
          </c:cat>
          <c:val>
            <c:numRef>
              <c:f>'ST growth def'!$AG$18:$AG$19</c:f>
              <c:numCache>
                <c:formatCode>0%</c:formatCode>
                <c:ptCount val="2"/>
                <c:pt idx="0">
                  <c:v>6.8965517241379309E-2</c:v>
                </c:pt>
                <c:pt idx="1">
                  <c:v>9.1324200913242004E-2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67E-4514-BC62-A0C29F8389DD}"/>
            </c:ext>
          </c:extLst>
        </c:ser>
        <c:ser>
          <c:idx val="3"/>
          <c:order val="3"/>
          <c:tx>
            <c:strRef>
              <c:f>'ST growth def'!$AH$17</c:f>
              <c:strCache>
                <c:ptCount val="1"/>
                <c:pt idx="0">
                  <c:v>Increased market share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'ST growth def'!$AD$18:$AD$19</c:f>
              <c:strCache>
                <c:ptCount val="2"/>
                <c:pt idx="0">
                  <c:v>Less than US$1B</c:v>
                </c:pt>
                <c:pt idx="1">
                  <c:v>Average</c:v>
                </c:pt>
              </c:strCache>
            </c:strRef>
          </c:cat>
          <c:val>
            <c:numRef>
              <c:f>'ST growth def'!$AH$18:$AH$19</c:f>
              <c:numCache>
                <c:formatCode>0%</c:formatCode>
                <c:ptCount val="2"/>
                <c:pt idx="0">
                  <c:v>6.8965517241379309E-2</c:v>
                </c:pt>
                <c:pt idx="1">
                  <c:v>0.12785388127853881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67E-4514-BC62-A0C29F8389DD}"/>
            </c:ext>
          </c:extLst>
        </c:ser>
        <c:ser>
          <c:idx val="4"/>
          <c:order val="4"/>
          <c:tx>
            <c:strRef>
              <c:f>'ST growth def'!$AI$17</c:f>
              <c:strCache>
                <c:ptCount val="1"/>
                <c:pt idx="0">
                  <c:v>Other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'ST growth def'!$AD$18:$AD$19</c:f>
              <c:strCache>
                <c:ptCount val="2"/>
                <c:pt idx="0">
                  <c:v>Less than US$1B</c:v>
                </c:pt>
                <c:pt idx="1">
                  <c:v>Average</c:v>
                </c:pt>
              </c:strCache>
            </c:strRef>
          </c:cat>
          <c:val>
            <c:numRef>
              <c:f>'ST growth def'!$AI$18:$AI$19</c:f>
              <c:numCache>
                <c:formatCode>0%</c:formatCode>
                <c:ptCount val="2"/>
                <c:pt idx="0">
                  <c:v>0.04</c:v>
                </c:pt>
                <c:pt idx="1">
                  <c:v>0.11872146118721461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67E-4514-BC62-A0C29F8389DD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774044255"/>
        <c:axId val="774046335"/>
      </c:barChart>
      <c:catAx>
        <c:axId val="774044255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4046335"/>
        <c:crosses val="autoZero"/>
        <c:auto val="1"/>
        <c:lblAlgn val="ctr"/>
        <c:lblOffset val="100"/>
        <c:noMultiLvlLbl val="0"/>
      </c:catAx>
      <c:valAx>
        <c:axId val="774046335"/>
        <c:scaling>
          <c:orientation val="minMax"/>
        </c:scaling>
        <c:delete val="0"/>
        <c:axPos val="b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404425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GB" dirty="0"/>
              <a:t>How does your company primarily define growth in the long term (three to five years)? 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'LT growth def'!$W$25</c:f>
              <c:strCache>
                <c:ptCount val="1"/>
                <c:pt idx="0">
                  <c:v>Increased profit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'LT growth def'!$V$26:$V$27</c:f>
              <c:strCache>
                <c:ptCount val="2"/>
                <c:pt idx="0">
                  <c:v>Less than US$1B</c:v>
                </c:pt>
                <c:pt idx="1">
                  <c:v>Average</c:v>
                </c:pt>
              </c:strCache>
            </c:strRef>
          </c:cat>
          <c:val>
            <c:numRef>
              <c:f>'LT growth def'!$W$26:$W$27</c:f>
              <c:numCache>
                <c:formatCode>0%</c:formatCode>
                <c:ptCount val="2"/>
                <c:pt idx="0">
                  <c:v>0.41379310344827586</c:v>
                </c:pt>
                <c:pt idx="1">
                  <c:v>0.30136986301369861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9A0-4212-9F7D-5A721E96E5F6}"/>
            </c:ext>
          </c:extLst>
        </c:ser>
        <c:ser>
          <c:idx val="1"/>
          <c:order val="1"/>
          <c:tx>
            <c:strRef>
              <c:f>'LT growth def'!$X$25</c:f>
              <c:strCache>
                <c:ptCount val="1"/>
                <c:pt idx="0">
                  <c:v>Increased market share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'LT growth def'!$V$26:$V$27</c:f>
              <c:strCache>
                <c:ptCount val="2"/>
                <c:pt idx="0">
                  <c:v>Less than US$1B</c:v>
                </c:pt>
                <c:pt idx="1">
                  <c:v>Average</c:v>
                </c:pt>
              </c:strCache>
            </c:strRef>
          </c:cat>
          <c:val>
            <c:numRef>
              <c:f>'LT growth def'!$X$26:$X$27</c:f>
              <c:numCache>
                <c:formatCode>0%</c:formatCode>
                <c:ptCount val="2"/>
                <c:pt idx="0">
                  <c:v>0.27586206896551724</c:v>
                </c:pt>
                <c:pt idx="1">
                  <c:v>0.25570776255707761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9A0-4212-9F7D-5A721E96E5F6}"/>
            </c:ext>
          </c:extLst>
        </c:ser>
        <c:ser>
          <c:idx val="2"/>
          <c:order val="2"/>
          <c:tx>
            <c:strRef>
              <c:f>'LT growth def'!$Y$25</c:f>
              <c:strCache>
                <c:ptCount val="1"/>
                <c:pt idx="0">
                  <c:v>Increased revenue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'LT growth def'!$V$26:$V$27</c:f>
              <c:strCache>
                <c:ptCount val="2"/>
                <c:pt idx="0">
                  <c:v>Less than US$1B</c:v>
                </c:pt>
                <c:pt idx="1">
                  <c:v>Average</c:v>
                </c:pt>
              </c:strCache>
            </c:strRef>
          </c:cat>
          <c:val>
            <c:numRef>
              <c:f>'LT growth def'!$Y$26:$Y$27</c:f>
              <c:numCache>
                <c:formatCode>0%</c:formatCode>
                <c:ptCount val="2"/>
                <c:pt idx="0">
                  <c:v>0.20689655172413793</c:v>
                </c:pt>
                <c:pt idx="1">
                  <c:v>0.26027397260273971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9A0-4212-9F7D-5A721E96E5F6}"/>
            </c:ext>
          </c:extLst>
        </c:ser>
        <c:ser>
          <c:idx val="3"/>
          <c:order val="3"/>
          <c:tx>
            <c:strRef>
              <c:f>'LT growth def'!$Z$25</c:f>
              <c:strCache>
                <c:ptCount val="1"/>
                <c:pt idx="0">
                  <c:v>Other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'LT growth def'!$V$26:$V$27</c:f>
              <c:strCache>
                <c:ptCount val="2"/>
                <c:pt idx="0">
                  <c:v>Less than US$1B</c:v>
                </c:pt>
                <c:pt idx="1">
                  <c:v>Average</c:v>
                </c:pt>
              </c:strCache>
            </c:strRef>
          </c:cat>
          <c:val>
            <c:numRef>
              <c:f>'LT growth def'!$Z$26:$Z$27</c:f>
              <c:numCache>
                <c:formatCode>0%</c:formatCode>
                <c:ptCount val="2"/>
                <c:pt idx="0">
                  <c:v>6.8965517241379309E-2</c:v>
                </c:pt>
                <c:pt idx="1">
                  <c:v>0.14155251141552511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9A0-4212-9F7D-5A721E96E5F6}"/>
            </c:ext>
          </c:extLst>
        </c:ser>
        <c:ser>
          <c:idx val="4"/>
          <c:order val="4"/>
          <c:tx>
            <c:strRef>
              <c:f>'LT growth def'!$AA$25</c:f>
              <c:strCache>
                <c:ptCount val="1"/>
                <c:pt idx="0">
                  <c:v>Increased sales volume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'LT growth def'!$V$26:$V$27</c:f>
              <c:strCache>
                <c:ptCount val="2"/>
                <c:pt idx="0">
                  <c:v>Less than US$1B</c:v>
                </c:pt>
                <c:pt idx="1">
                  <c:v>Average</c:v>
                </c:pt>
              </c:strCache>
            </c:strRef>
          </c:cat>
          <c:val>
            <c:numRef>
              <c:f>'LT growth def'!$AA$26:$AA$27</c:f>
              <c:numCache>
                <c:formatCode>0%</c:formatCode>
                <c:ptCount val="2"/>
                <c:pt idx="0">
                  <c:v>3.4482758620689655E-2</c:v>
                </c:pt>
                <c:pt idx="1">
                  <c:v>4.1095890410958902E-2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9A0-4212-9F7D-5A721E96E5F6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774046751"/>
        <c:axId val="774042591"/>
      </c:barChart>
      <c:catAx>
        <c:axId val="774046751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4042591"/>
        <c:crosses val="autoZero"/>
        <c:auto val="1"/>
        <c:lblAlgn val="ctr"/>
        <c:lblOffset val="100"/>
        <c:noMultiLvlLbl val="0"/>
      </c:catAx>
      <c:valAx>
        <c:axId val="774042591"/>
        <c:scaling>
          <c:orientation val="minMax"/>
        </c:scaling>
        <c:delete val="0"/>
        <c:axPos val="b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404675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GB" dirty="0"/>
              <a:t>What do you see as the main barriers to your company’s short-term (one-</a:t>
            </a:r>
            <a:r>
              <a:rPr lang="en-GB" baseline="0" dirty="0"/>
              <a:t> to three-</a:t>
            </a:r>
            <a:r>
              <a:rPr lang="en-GB" dirty="0"/>
              <a:t>year) growth plans?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Barriers!$AM$26</c:f>
              <c:strCache>
                <c:ptCount val="1"/>
                <c:pt idx="0">
                  <c:v>Less than US$1B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7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Barriers!$AN$25:$AW$25</c:f>
              <c:strCache>
                <c:ptCount val="10"/>
                <c:pt idx="0">
                  <c:v>ESG regulations</c:v>
                </c:pt>
                <c:pt idx="1">
                  <c:v>Other</c:v>
                </c:pt>
                <c:pt idx="2">
                  <c:v>Raw material shortages</c:v>
                </c:pt>
                <c:pt idx="3">
                  <c:v>Geopolitics</c:v>
                </c:pt>
                <c:pt idx="4">
                  <c:v>Budget constraints</c:v>
                </c:pt>
                <c:pt idx="5">
                  <c:v>Supply chain delays</c:v>
                </c:pt>
                <c:pt idx="6">
                  <c:v>Interest rate increases</c:v>
                </c:pt>
                <c:pt idx="7">
                  <c:v>Inflation</c:v>
                </c:pt>
                <c:pt idx="8">
                  <c:v>Labor/talent shortages</c:v>
                </c:pt>
                <c:pt idx="9">
                  <c:v>Potential recession</c:v>
                </c:pt>
              </c:strCache>
            </c:strRef>
          </c:cat>
          <c:val>
            <c:numRef>
              <c:f>Barriers!$AN$26:$AW$26</c:f>
              <c:numCache>
                <c:formatCode>0%</c:formatCode>
                <c:ptCount val="10"/>
                <c:pt idx="0">
                  <c:v>6.8965517241379309E-2</c:v>
                </c:pt>
                <c:pt idx="1">
                  <c:v>0.10344827586206896</c:v>
                </c:pt>
                <c:pt idx="2">
                  <c:v>0.17241379310344829</c:v>
                </c:pt>
                <c:pt idx="3">
                  <c:v>0.20689655172413793</c:v>
                </c:pt>
                <c:pt idx="4">
                  <c:v>0.31034482758620691</c:v>
                </c:pt>
                <c:pt idx="5">
                  <c:v>0.34482758620689657</c:v>
                </c:pt>
                <c:pt idx="6">
                  <c:v>0.37931034482758619</c:v>
                </c:pt>
                <c:pt idx="7">
                  <c:v>0.58620689655172409</c:v>
                </c:pt>
                <c:pt idx="8">
                  <c:v>0.72413793103448276</c:v>
                </c:pt>
                <c:pt idx="9">
                  <c:v>0.75862068965517238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FAC-4816-92E7-4215E34A73EC}"/>
            </c:ext>
          </c:extLst>
        </c:ser>
        <c:ser>
          <c:idx val="1"/>
          <c:order val="1"/>
          <c:tx>
            <c:strRef>
              <c:f>Barriers!$AM$27</c:f>
              <c:strCache>
                <c:ptCount val="1"/>
                <c:pt idx="0">
                  <c:v>Average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9"/>
              <c:layout>
                <c:manualLayout>
                  <c:x val="0"/>
                  <c:y val="-7.75005995617253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FAC-4816-92E7-4215E34A73E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7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Barriers!$AN$25:$AW$25</c:f>
              <c:strCache>
                <c:ptCount val="10"/>
                <c:pt idx="0">
                  <c:v>ESG regulations</c:v>
                </c:pt>
                <c:pt idx="1">
                  <c:v>Other</c:v>
                </c:pt>
                <c:pt idx="2">
                  <c:v>Raw material shortages</c:v>
                </c:pt>
                <c:pt idx="3">
                  <c:v>Geopolitics</c:v>
                </c:pt>
                <c:pt idx="4">
                  <c:v>Budget constraints</c:v>
                </c:pt>
                <c:pt idx="5">
                  <c:v>Supply chain delays</c:v>
                </c:pt>
                <c:pt idx="6">
                  <c:v>Interest rate increases</c:v>
                </c:pt>
                <c:pt idx="7">
                  <c:v>Inflation</c:v>
                </c:pt>
                <c:pt idx="8">
                  <c:v>Labor/talent shortages</c:v>
                </c:pt>
                <c:pt idx="9">
                  <c:v>Potential recession</c:v>
                </c:pt>
              </c:strCache>
            </c:strRef>
          </c:cat>
          <c:val>
            <c:numRef>
              <c:f>Barriers!$AN$27:$AW$27</c:f>
              <c:numCache>
                <c:formatCode>0%</c:formatCode>
                <c:ptCount val="10"/>
                <c:pt idx="0">
                  <c:v>5.9633027522935783E-2</c:v>
                </c:pt>
                <c:pt idx="1">
                  <c:v>6.8807339449541288E-2</c:v>
                </c:pt>
                <c:pt idx="2">
                  <c:v>0.23394495412844038</c:v>
                </c:pt>
                <c:pt idx="3">
                  <c:v>0.33486238532110091</c:v>
                </c:pt>
                <c:pt idx="4">
                  <c:v>0.36238532110091742</c:v>
                </c:pt>
                <c:pt idx="5">
                  <c:v>0.41284403669724773</c:v>
                </c:pt>
                <c:pt idx="6">
                  <c:v>0.26146788990825687</c:v>
                </c:pt>
                <c:pt idx="7">
                  <c:v>0.6330275229357798</c:v>
                </c:pt>
                <c:pt idx="8">
                  <c:v>0.67889908256880738</c:v>
                </c:pt>
                <c:pt idx="9">
                  <c:v>0.66972477064220182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FAC-4816-92E7-4215E34A73E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32"/>
        <c:axId val="817144767"/>
        <c:axId val="817146847"/>
      </c:barChart>
      <c:catAx>
        <c:axId val="817144767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17146847"/>
        <c:crosses val="autoZero"/>
        <c:auto val="1"/>
        <c:lblAlgn val="ctr"/>
        <c:lblOffset val="100"/>
        <c:noMultiLvlLbl val="0"/>
      </c:catAx>
      <c:valAx>
        <c:axId val="817146847"/>
        <c:scaling>
          <c:orientation val="minMax"/>
        </c:scaling>
        <c:delete val="0"/>
        <c:axPos val="b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1714476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GB" dirty="0"/>
              <a:t>Which of the following external factors do you see as most beneficial to your company’s short-term (one- to three-year) growth plans? 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Accelerators!$AG$25</c:f>
              <c:strCache>
                <c:ptCount val="1"/>
                <c:pt idx="0">
                  <c:v>Less than US$1B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7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Accelerators!$AH$24:$AO$24</c:f>
              <c:strCache>
                <c:ptCount val="8"/>
                <c:pt idx="0">
                  <c:v>Other</c:v>
                </c:pt>
                <c:pt idx="1">
                  <c:v>New trade agreements</c:v>
                </c:pt>
                <c:pt idx="2">
                  <c:v>Easing of supply constraints</c:v>
                </c:pt>
                <c:pt idx="3">
                  <c:v>Changing consumer spending patterns</c:v>
                </c:pt>
                <c:pt idx="4">
                  <c:v>Growing demand for ethical and sustainable products</c:v>
                </c:pt>
                <c:pt idx="5">
                  <c:v>Favorable M&amp;A environment</c:v>
                </c:pt>
                <c:pt idx="6">
                  <c:v>Advances in technology</c:v>
                </c:pt>
                <c:pt idx="7">
                  <c:v>Easing of the talent shortage</c:v>
                </c:pt>
              </c:strCache>
            </c:strRef>
          </c:cat>
          <c:val>
            <c:numRef>
              <c:f>Accelerators!$AH$25:$AO$25</c:f>
              <c:numCache>
                <c:formatCode>0%</c:formatCode>
                <c:ptCount val="8"/>
                <c:pt idx="0">
                  <c:v>3.4482758620689655E-2</c:v>
                </c:pt>
                <c:pt idx="1">
                  <c:v>6.8965517241379309E-2</c:v>
                </c:pt>
                <c:pt idx="2">
                  <c:v>0.31034482758620691</c:v>
                </c:pt>
                <c:pt idx="3">
                  <c:v>0.31034482758620691</c:v>
                </c:pt>
                <c:pt idx="4">
                  <c:v>0.37931034482758619</c:v>
                </c:pt>
                <c:pt idx="5">
                  <c:v>0.48275862068965519</c:v>
                </c:pt>
                <c:pt idx="6">
                  <c:v>0.51724137931034486</c:v>
                </c:pt>
                <c:pt idx="7">
                  <c:v>0.65517241379310343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118-4A78-B574-F4ABE4534952}"/>
            </c:ext>
          </c:extLst>
        </c:ser>
        <c:ser>
          <c:idx val="1"/>
          <c:order val="1"/>
          <c:tx>
            <c:strRef>
              <c:f>Accelerators!$AG$26</c:f>
              <c:strCache>
                <c:ptCount val="1"/>
                <c:pt idx="0">
                  <c:v>Average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7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Accelerators!$AH$24:$AO$24</c:f>
              <c:strCache>
                <c:ptCount val="8"/>
                <c:pt idx="0">
                  <c:v>Other</c:v>
                </c:pt>
                <c:pt idx="1">
                  <c:v>New trade agreements</c:v>
                </c:pt>
                <c:pt idx="2">
                  <c:v>Easing of supply constraints</c:v>
                </c:pt>
                <c:pt idx="3">
                  <c:v>Changing consumer spending patterns</c:v>
                </c:pt>
                <c:pt idx="4">
                  <c:v>Growing demand for ethical and sustainable products</c:v>
                </c:pt>
                <c:pt idx="5">
                  <c:v>Favorable M&amp;A environment</c:v>
                </c:pt>
                <c:pt idx="6">
                  <c:v>Advances in technology</c:v>
                </c:pt>
                <c:pt idx="7">
                  <c:v>Easing of the talent shortage</c:v>
                </c:pt>
              </c:strCache>
            </c:strRef>
          </c:cat>
          <c:val>
            <c:numRef>
              <c:f>Accelerators!$AH$26:$AO$26</c:f>
              <c:numCache>
                <c:formatCode>0%</c:formatCode>
                <c:ptCount val="8"/>
                <c:pt idx="0">
                  <c:v>7.7981651376146793E-2</c:v>
                </c:pt>
                <c:pt idx="1">
                  <c:v>5.5045871559633031E-2</c:v>
                </c:pt>
                <c:pt idx="2">
                  <c:v>0.43577981651376146</c:v>
                </c:pt>
                <c:pt idx="3">
                  <c:v>0.37155963302752293</c:v>
                </c:pt>
                <c:pt idx="4">
                  <c:v>0.30275229357798167</c:v>
                </c:pt>
                <c:pt idx="5">
                  <c:v>0.43577981651376146</c:v>
                </c:pt>
                <c:pt idx="6">
                  <c:v>0.59174311926605505</c:v>
                </c:pt>
                <c:pt idx="7">
                  <c:v>0.54128440366972475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118-4A78-B574-F4ABE453495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821508319"/>
        <c:axId val="821508735"/>
      </c:barChart>
      <c:catAx>
        <c:axId val="82150831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21508735"/>
        <c:crosses val="autoZero"/>
        <c:auto val="1"/>
        <c:lblAlgn val="ctr"/>
        <c:lblOffset val="100"/>
        <c:noMultiLvlLbl val="0"/>
      </c:catAx>
      <c:valAx>
        <c:axId val="821508735"/>
        <c:scaling>
          <c:orientation val="minMax"/>
        </c:scaling>
        <c:delete val="0"/>
        <c:axPos val="b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2150831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GB" dirty="0"/>
              <a:t>Which one of the following stakeholders is most important to your company’s decision-making around growth in the short term (one</a:t>
            </a:r>
            <a:r>
              <a:rPr lang="en-GB" baseline="0" dirty="0"/>
              <a:t> to three</a:t>
            </a:r>
            <a:r>
              <a:rPr lang="en-GB" dirty="0"/>
              <a:t> years)?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'ST stakeholders'!$Y$25</c:f>
              <c:strCache>
                <c:ptCount val="1"/>
                <c:pt idx="0">
                  <c:v>Less than US$1B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7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'ST stakeholders'!$Z$24:$AF$24</c:f>
              <c:strCache>
                <c:ptCount val="7"/>
                <c:pt idx="0">
                  <c:v>Communities</c:v>
                </c:pt>
                <c:pt idx="1">
                  <c:v>Suppliers</c:v>
                </c:pt>
                <c:pt idx="2">
                  <c:v>Other </c:v>
                </c:pt>
                <c:pt idx="3">
                  <c:v>Board of directors</c:v>
                </c:pt>
                <c:pt idx="4">
                  <c:v>Investors</c:v>
                </c:pt>
                <c:pt idx="5">
                  <c:v>Employees</c:v>
                </c:pt>
                <c:pt idx="6">
                  <c:v>Customers</c:v>
                </c:pt>
              </c:strCache>
            </c:strRef>
          </c:cat>
          <c:val>
            <c:numRef>
              <c:f>'ST stakeholders'!$Z$25:$AF$25</c:f>
              <c:numCache>
                <c:formatCode>0%</c:formatCode>
                <c:ptCount val="7"/>
                <c:pt idx="0">
                  <c:v>3.4482758620689655E-2</c:v>
                </c:pt>
                <c:pt idx="1">
                  <c:v>3.4482758620689655E-2</c:v>
                </c:pt>
                <c:pt idx="2">
                  <c:v>3.4482758620689703E-2</c:v>
                </c:pt>
                <c:pt idx="3">
                  <c:v>0.10344827586206896</c:v>
                </c:pt>
                <c:pt idx="4">
                  <c:v>0.17241379310344829</c:v>
                </c:pt>
                <c:pt idx="5">
                  <c:v>0.2413793103448276</c:v>
                </c:pt>
                <c:pt idx="6">
                  <c:v>0.37931034482758619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231-44F3-BB7A-D2A9A0D52476}"/>
            </c:ext>
          </c:extLst>
        </c:ser>
        <c:ser>
          <c:idx val="1"/>
          <c:order val="1"/>
          <c:tx>
            <c:strRef>
              <c:f>'ST stakeholders'!$Y$26</c:f>
              <c:strCache>
                <c:ptCount val="1"/>
                <c:pt idx="0">
                  <c:v>Average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7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'ST stakeholders'!$Z$24:$AF$24</c:f>
              <c:strCache>
                <c:ptCount val="7"/>
                <c:pt idx="0">
                  <c:v>Communities</c:v>
                </c:pt>
                <c:pt idx="1">
                  <c:v>Suppliers</c:v>
                </c:pt>
                <c:pt idx="2">
                  <c:v>Other </c:v>
                </c:pt>
                <c:pt idx="3">
                  <c:v>Board of directors</c:v>
                </c:pt>
                <c:pt idx="4">
                  <c:v>Investors</c:v>
                </c:pt>
                <c:pt idx="5">
                  <c:v>Employees</c:v>
                </c:pt>
                <c:pt idx="6">
                  <c:v>Customers</c:v>
                </c:pt>
              </c:strCache>
            </c:strRef>
          </c:cat>
          <c:val>
            <c:numRef>
              <c:f>'ST stakeholders'!$Z$26:$AF$26</c:f>
              <c:numCache>
                <c:formatCode>0%</c:formatCode>
                <c:ptCount val="7"/>
                <c:pt idx="0">
                  <c:v>1.4285714285714285E-2</c:v>
                </c:pt>
                <c:pt idx="1">
                  <c:v>4.7619047619047616E-2</c:v>
                </c:pt>
                <c:pt idx="2">
                  <c:v>4.7619047619047616E-2</c:v>
                </c:pt>
                <c:pt idx="3">
                  <c:v>8.5714285714285715E-2</c:v>
                </c:pt>
                <c:pt idx="4">
                  <c:v>0.14761904761904762</c:v>
                </c:pt>
                <c:pt idx="5">
                  <c:v>0.12380952380952381</c:v>
                </c:pt>
                <c:pt idx="6">
                  <c:v>0.53333333333333333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231-44F3-BB7A-D2A9A0D5247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817768047"/>
        <c:axId val="817768463"/>
      </c:barChart>
      <c:catAx>
        <c:axId val="817768047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17768463"/>
        <c:crosses val="autoZero"/>
        <c:auto val="1"/>
        <c:lblAlgn val="ctr"/>
        <c:lblOffset val="100"/>
        <c:noMultiLvlLbl val="0"/>
      </c:catAx>
      <c:valAx>
        <c:axId val="817768463"/>
        <c:scaling>
          <c:orientation val="minMax"/>
        </c:scaling>
        <c:delete val="0"/>
        <c:axPos val="b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1776804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GB" dirty="0"/>
              <a:t>Which one of the following stakeholders is most important to your company’s decision-making around growth in the long term (three</a:t>
            </a:r>
            <a:r>
              <a:rPr lang="en-GB" baseline="0" dirty="0"/>
              <a:t> to five</a:t>
            </a:r>
            <a:r>
              <a:rPr lang="en-GB" dirty="0"/>
              <a:t> years)?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'LT stakeholders'!$Y$25</c:f>
              <c:strCache>
                <c:ptCount val="1"/>
                <c:pt idx="0">
                  <c:v>Less than US$1B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7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'LT stakeholders'!$Z$24:$AF$24</c:f>
              <c:strCache>
                <c:ptCount val="7"/>
                <c:pt idx="0">
                  <c:v>Employees</c:v>
                </c:pt>
                <c:pt idx="1">
                  <c:v>Communities</c:v>
                </c:pt>
                <c:pt idx="2">
                  <c:v>Other</c:v>
                </c:pt>
                <c:pt idx="3">
                  <c:v>Suppliers</c:v>
                </c:pt>
                <c:pt idx="4">
                  <c:v>Investors</c:v>
                </c:pt>
                <c:pt idx="5">
                  <c:v>Board of directors</c:v>
                </c:pt>
                <c:pt idx="6">
                  <c:v>Customers</c:v>
                </c:pt>
              </c:strCache>
            </c:strRef>
          </c:cat>
          <c:val>
            <c:numRef>
              <c:f>'LT stakeholders'!$Z$25:$AF$25</c:f>
              <c:numCache>
                <c:formatCode>General</c:formatCode>
                <c:ptCount val="7"/>
                <c:pt idx="3" formatCode="0%">
                  <c:v>3.5714285714285712E-2</c:v>
                </c:pt>
                <c:pt idx="4" formatCode="0%">
                  <c:v>0.25</c:v>
                </c:pt>
                <c:pt idx="5" formatCode="0%">
                  <c:v>0.32142857142857145</c:v>
                </c:pt>
                <c:pt idx="6" formatCode="0%">
                  <c:v>0.39285714285714285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49C-477C-9F57-09E3AC9C0034}"/>
            </c:ext>
          </c:extLst>
        </c:ser>
        <c:ser>
          <c:idx val="1"/>
          <c:order val="1"/>
          <c:tx>
            <c:strRef>
              <c:f>'LT stakeholders'!$Y$26</c:f>
              <c:strCache>
                <c:ptCount val="1"/>
                <c:pt idx="0">
                  <c:v>Average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7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'LT stakeholders'!$Z$24:$AF$24</c:f>
              <c:strCache>
                <c:ptCount val="7"/>
                <c:pt idx="0">
                  <c:v>Employees</c:v>
                </c:pt>
                <c:pt idx="1">
                  <c:v>Communities</c:v>
                </c:pt>
                <c:pt idx="2">
                  <c:v>Other</c:v>
                </c:pt>
                <c:pt idx="3">
                  <c:v>Suppliers</c:v>
                </c:pt>
                <c:pt idx="4">
                  <c:v>Investors</c:v>
                </c:pt>
                <c:pt idx="5">
                  <c:v>Board of directors</c:v>
                </c:pt>
                <c:pt idx="6">
                  <c:v>Customers</c:v>
                </c:pt>
              </c:strCache>
            </c:strRef>
          </c:cat>
          <c:val>
            <c:numRef>
              <c:f>'LT stakeholders'!$Z$26:$AF$26</c:f>
              <c:numCache>
                <c:formatCode>0%</c:formatCode>
                <c:ptCount val="7"/>
                <c:pt idx="0">
                  <c:v>6.2200956937799042E-2</c:v>
                </c:pt>
                <c:pt idx="1">
                  <c:v>2.3923444976076555E-2</c:v>
                </c:pt>
                <c:pt idx="2">
                  <c:v>3.8277511961722487E-2</c:v>
                </c:pt>
                <c:pt idx="4">
                  <c:v>0.25837320574162681</c:v>
                </c:pt>
                <c:pt idx="5">
                  <c:v>0.15789473684210525</c:v>
                </c:pt>
                <c:pt idx="6">
                  <c:v>0.45454545454545453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49C-477C-9F57-09E3AC9C003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946121535"/>
        <c:axId val="946120287"/>
      </c:barChart>
      <c:catAx>
        <c:axId val="946121535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46120287"/>
        <c:crosses val="autoZero"/>
        <c:auto val="1"/>
        <c:lblAlgn val="ctr"/>
        <c:lblOffset val="100"/>
        <c:noMultiLvlLbl val="0"/>
      </c:catAx>
      <c:valAx>
        <c:axId val="94612028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4612153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Roboto Light"/>
              <a:ea typeface="Roboto Light"/>
              <a:cs typeface="Roboto Light"/>
              <a:sym typeface="Roboto Light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8" name="Google Shape;148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Google Shape;113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" name="Google Shape;12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Google Shape;127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" name="Google Shape;134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" name="Google Shape;141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Main title" userDrawn="1">
  <p:cSld name="Main title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&#10;&#10;Description automatically generated">
            <a:extLst>
              <a:ext uri="{FF2B5EF4-FFF2-40B4-BE49-F238E27FC236}">
                <a16:creationId xmlns:a16="http://schemas.microsoft.com/office/drawing/2014/main" id="{3FF72CD8-6E88-49FD-EB78-F9F727B97B0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644385" y="1881330"/>
            <a:ext cx="3855230" cy="1211271"/>
          </a:xfrm>
          <a:prstGeom prst="rect">
            <a:avLst/>
          </a:prstGeom>
        </p:spPr>
      </p:pic>
      <p:sp>
        <p:nvSpPr>
          <p:cNvPr id="3" name="Text Placeholder 3">
            <a:extLst>
              <a:ext uri="{FF2B5EF4-FFF2-40B4-BE49-F238E27FC236}">
                <a16:creationId xmlns:a16="http://schemas.microsoft.com/office/drawing/2014/main" id="{515B3EAF-9F7B-EBF7-A660-B6A2F9F908C8}"/>
              </a:ext>
            </a:extLst>
          </p:cNvPr>
          <p:cNvSpPr txBox="1">
            <a:spLocks/>
          </p:cNvSpPr>
          <p:nvPr userDrawn="1"/>
        </p:nvSpPr>
        <p:spPr>
          <a:xfrm>
            <a:off x="2402939" y="3262170"/>
            <a:ext cx="4338117" cy="6057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Franklin Gothic Book" panose="020B0503020102020204" pitchFamily="34" charset="0"/>
                <a:ea typeface="Roboto" panose="02000000000000000000" pitchFamily="2" charset="0"/>
                <a:cs typeface="Franklin Gothic Book" panose="020B05030201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Franklin Gothic Book" panose="020B0503020102020204" pitchFamily="34" charset="0"/>
                <a:ea typeface="Roboto" panose="02000000000000000000" pitchFamily="2" charset="0"/>
                <a:cs typeface="Franklin Gothic Book" panose="020B050302010202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Franklin Gothic Book" panose="020B0503020102020204" pitchFamily="34" charset="0"/>
                <a:ea typeface="Roboto" panose="02000000000000000000" pitchFamily="2" charset="0"/>
                <a:cs typeface="Franklin Gothic Book" panose="020B050302010202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Franklin Gothic Book" panose="020B0503020102020204" pitchFamily="34" charset="0"/>
                <a:ea typeface="Roboto" panose="02000000000000000000" pitchFamily="2" charset="0"/>
                <a:cs typeface="Franklin Gothic Book" panose="020B050302010202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Franklin Gothic Book" panose="020B0503020102020204" pitchFamily="34" charset="0"/>
                <a:ea typeface="Roboto" panose="02000000000000000000" pitchFamily="2" charset="0"/>
                <a:cs typeface="Franklin Gothic Book" panose="020B05030201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1800">
                <a:solidFill>
                  <a:schemeClr val="bg1"/>
                </a:solidFill>
              </a:rPr>
              <a:t>Where Innovative Organizations Are Placing Bets and Taking Chances</a:t>
            </a:r>
            <a:endParaRPr lang="en-US" sz="1800" dirty="0">
              <a:solidFill>
                <a:schemeClr val="bg1"/>
              </a:solidFill>
            </a:endParaRPr>
          </a:p>
        </p:txBody>
      </p:sp>
      <p:pic>
        <p:nvPicPr>
          <p:cNvPr id="4" name="Picture 3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4DEEA777-1CDD-60AB-A9B2-1612EE033162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534975" y="1419622"/>
            <a:ext cx="2074049" cy="25359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>
  <p:cSld name="Content with Caption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22"/>
          <p:cNvSpPr txBox="1">
            <a:spLocks noGrp="1"/>
          </p:cNvSpPr>
          <p:nvPr>
            <p:ph type="body"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>
                <a:latin typeface="Arial"/>
                <a:ea typeface="Arial"/>
                <a:cs typeface="Arial"/>
                <a:sym typeface="Arial"/>
              </a:defRPr>
            </a:lvl1pPr>
            <a:lvl2pPr marL="914400" lvl="1" indent="-3619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>
                <a:latin typeface="Arial"/>
                <a:ea typeface="Arial"/>
                <a:cs typeface="Arial"/>
                <a:sym typeface="Arial"/>
              </a:defRPr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>
                <a:latin typeface="Arial"/>
                <a:ea typeface="Arial"/>
                <a:cs typeface="Arial"/>
                <a:sym typeface="Arial"/>
              </a:defRPr>
            </a:lvl3pPr>
            <a:lvl4pPr marL="1828800" lvl="3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>
                <a:latin typeface="Arial"/>
                <a:ea typeface="Arial"/>
                <a:cs typeface="Arial"/>
                <a:sym typeface="Arial"/>
              </a:defRPr>
            </a:lvl4pPr>
            <a:lvl5pPr marL="2286000" lvl="4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>
                <a:latin typeface="Arial"/>
                <a:ea typeface="Arial"/>
                <a:cs typeface="Arial"/>
                <a:sym typeface="Arial"/>
              </a:defRPr>
            </a:lvl5pPr>
            <a:lvl6pPr marL="2743200" lvl="5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marL="3200400" lvl="6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marL="3657600" lvl="7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marL="4114800" lvl="8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>
            <a:endParaRPr/>
          </a:p>
        </p:txBody>
      </p:sp>
      <p:sp>
        <p:nvSpPr>
          <p:cNvPr id="71" name="Google Shape;71;p22"/>
          <p:cNvSpPr txBox="1">
            <a:spLocks noGrp="1"/>
          </p:cNvSpPr>
          <p:nvPr>
            <p:ph type="dt" idx="10"/>
          </p:nvPr>
        </p:nvSpPr>
        <p:spPr>
          <a:xfrm>
            <a:off x="628650" y="4876005"/>
            <a:ext cx="2057400" cy="1651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2"/>
          <p:cNvSpPr txBox="1">
            <a:spLocks noGrp="1"/>
          </p:cNvSpPr>
          <p:nvPr>
            <p:ph type="ftr" idx="11"/>
          </p:nvPr>
        </p:nvSpPr>
        <p:spPr>
          <a:xfrm>
            <a:off x="3028950" y="4876005"/>
            <a:ext cx="3086100" cy="1651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22"/>
          <p:cNvSpPr txBox="1">
            <a:spLocks noGrp="1"/>
          </p:cNvSpPr>
          <p:nvPr>
            <p:ph type="sldNum" idx="12"/>
          </p:nvPr>
        </p:nvSpPr>
        <p:spPr>
          <a:xfrm>
            <a:off x="6457950" y="4876005"/>
            <a:ext cx="2057400" cy="1651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74" name="Google Shape;74;p22"/>
          <p:cNvSpPr txBox="1">
            <a:spLocks noGrp="1"/>
          </p:cNvSpPr>
          <p:nvPr>
            <p:ph type="title"/>
          </p:nvPr>
        </p:nvSpPr>
        <p:spPr>
          <a:xfrm>
            <a:off x="629841" y="740568"/>
            <a:ext cx="2949178" cy="8024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22"/>
          <p:cNvSpPr txBox="1">
            <a:spLocks noGrp="1"/>
          </p:cNvSpPr>
          <p:nvPr>
            <p:ph type="body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23"/>
          <p:cNvSpPr txBox="1">
            <a:spLocks noGrp="1"/>
          </p:cNvSpPr>
          <p:nvPr>
            <p:ph type="title"/>
          </p:nvPr>
        </p:nvSpPr>
        <p:spPr>
          <a:xfrm>
            <a:off x="629841" y="740568"/>
            <a:ext cx="2949178" cy="8024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23"/>
          <p:cNvSpPr>
            <a:spLocks noGrp="1"/>
          </p:cNvSpPr>
          <p:nvPr>
            <p:ph type="pic" idx="2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  <a:noFill/>
          <a:ln>
            <a:noFill/>
          </a:ln>
        </p:spPr>
      </p:sp>
      <p:sp>
        <p:nvSpPr>
          <p:cNvPr id="79" name="Google Shape;79;p23"/>
          <p:cNvSpPr txBox="1">
            <a:spLocks noGrp="1"/>
          </p:cNvSpPr>
          <p:nvPr>
            <p:ph type="body" idx="1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>
            <a:endParaRPr/>
          </a:p>
        </p:txBody>
      </p:sp>
      <p:sp>
        <p:nvSpPr>
          <p:cNvPr id="80" name="Google Shape;80;p23"/>
          <p:cNvSpPr txBox="1">
            <a:spLocks noGrp="1"/>
          </p:cNvSpPr>
          <p:nvPr>
            <p:ph type="dt" idx="10"/>
          </p:nvPr>
        </p:nvSpPr>
        <p:spPr>
          <a:xfrm>
            <a:off x="628650" y="4876005"/>
            <a:ext cx="2057400" cy="1651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23"/>
          <p:cNvSpPr txBox="1">
            <a:spLocks noGrp="1"/>
          </p:cNvSpPr>
          <p:nvPr>
            <p:ph type="ftr" idx="11"/>
          </p:nvPr>
        </p:nvSpPr>
        <p:spPr>
          <a:xfrm>
            <a:off x="3028950" y="4876005"/>
            <a:ext cx="3086100" cy="1651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23"/>
          <p:cNvSpPr txBox="1">
            <a:spLocks noGrp="1"/>
          </p:cNvSpPr>
          <p:nvPr>
            <p:ph type="sldNum" idx="12"/>
          </p:nvPr>
        </p:nvSpPr>
        <p:spPr>
          <a:xfrm>
            <a:off x="6457950" y="4876005"/>
            <a:ext cx="2057400" cy="1651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xt">
  <p:cSld name="Text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4"/>
          <p:cNvSpPr txBox="1">
            <a:spLocks noGrp="1"/>
          </p:cNvSpPr>
          <p:nvPr>
            <p:ph type="body" idx="1"/>
          </p:nvPr>
        </p:nvSpPr>
        <p:spPr>
          <a:xfrm>
            <a:off x="457200" y="1402864"/>
            <a:ext cx="8229600" cy="3222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6195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2pPr>
            <a:lvl3pPr marL="1371600" lvl="2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3pPr>
            <a:lvl4pPr marL="1828800" lvl="3" indent="-31432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4pPr>
            <a:lvl5pPr marL="2286000" lvl="4" indent="-31432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" name="Google Shape;25;p14"/>
          <p:cNvSpPr txBox="1">
            <a:spLocks noGrp="1"/>
          </p:cNvSpPr>
          <p:nvPr>
            <p:ph type="title"/>
          </p:nvPr>
        </p:nvSpPr>
        <p:spPr>
          <a:xfrm>
            <a:off x="457199" y="808301"/>
            <a:ext cx="8229600" cy="5003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None/>
              <a:defRPr b="0" i="0"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15"/>
          <p:cNvSpPr txBox="1">
            <a:spLocks noGrp="1"/>
          </p:cNvSpPr>
          <p:nvPr>
            <p:ph type="ctrTitle"/>
          </p:nvPr>
        </p:nvSpPr>
        <p:spPr>
          <a:xfrm>
            <a:off x="1143000" y="882290"/>
            <a:ext cx="6858000" cy="179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  <a:defRPr sz="4000" b="0" i="0"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15"/>
          <p:cNvSpPr txBox="1"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29" name="Google Shape;29;p15"/>
          <p:cNvSpPr txBox="1">
            <a:spLocks noGrp="1"/>
          </p:cNvSpPr>
          <p:nvPr>
            <p:ph type="dt" idx="10"/>
          </p:nvPr>
        </p:nvSpPr>
        <p:spPr>
          <a:xfrm>
            <a:off x="628650" y="4876005"/>
            <a:ext cx="2057400" cy="1651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15"/>
          <p:cNvSpPr txBox="1">
            <a:spLocks noGrp="1"/>
          </p:cNvSpPr>
          <p:nvPr>
            <p:ph type="ftr" idx="11"/>
          </p:nvPr>
        </p:nvSpPr>
        <p:spPr>
          <a:xfrm>
            <a:off x="3028950" y="4876005"/>
            <a:ext cx="3086100" cy="1651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5"/>
          <p:cNvSpPr txBox="1">
            <a:spLocks noGrp="1"/>
          </p:cNvSpPr>
          <p:nvPr>
            <p:ph type="sldNum" idx="12"/>
          </p:nvPr>
        </p:nvSpPr>
        <p:spPr>
          <a:xfrm>
            <a:off x="6457950" y="4876005"/>
            <a:ext cx="2057400" cy="1651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6"/>
          <p:cNvSpPr txBox="1"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Arial"/>
              <a:buNone/>
              <a:defRPr sz="4500" b="0" i="0"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16"/>
          <p:cNvSpPr txBox="1"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A91"/>
              </a:buClr>
              <a:buSzPts val="1800"/>
              <a:buNone/>
              <a:defRPr sz="1800">
                <a:solidFill>
                  <a:srgbClr val="888A9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A91"/>
              </a:buClr>
              <a:buSzPts val="1500"/>
              <a:buNone/>
              <a:defRPr sz="1500">
                <a:solidFill>
                  <a:srgbClr val="888A91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A91"/>
              </a:buClr>
              <a:buSzPts val="1350"/>
              <a:buNone/>
              <a:defRPr sz="1350">
                <a:solidFill>
                  <a:srgbClr val="888A91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A91"/>
              </a:buClr>
              <a:buSzPts val="1200"/>
              <a:buNone/>
              <a:defRPr sz="1200">
                <a:solidFill>
                  <a:srgbClr val="888A91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A91"/>
              </a:buClr>
              <a:buSzPts val="1200"/>
              <a:buNone/>
              <a:defRPr sz="1200">
                <a:solidFill>
                  <a:srgbClr val="888A91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A91"/>
              </a:buClr>
              <a:buSzPts val="1200"/>
              <a:buNone/>
              <a:defRPr sz="1200">
                <a:solidFill>
                  <a:srgbClr val="888A91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A91"/>
              </a:buClr>
              <a:buSzPts val="1200"/>
              <a:buNone/>
              <a:defRPr sz="1200">
                <a:solidFill>
                  <a:srgbClr val="888A91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A91"/>
              </a:buClr>
              <a:buSzPts val="1200"/>
              <a:buNone/>
              <a:defRPr sz="1200">
                <a:solidFill>
                  <a:srgbClr val="888A91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A91"/>
              </a:buClr>
              <a:buSzPts val="1200"/>
              <a:buNone/>
              <a:defRPr sz="1200">
                <a:solidFill>
                  <a:srgbClr val="888A91"/>
                </a:solidFill>
              </a:defRPr>
            </a:lvl9pPr>
          </a:lstStyle>
          <a:p>
            <a:endParaRPr/>
          </a:p>
        </p:txBody>
      </p:sp>
      <p:sp>
        <p:nvSpPr>
          <p:cNvPr id="35" name="Google Shape;35;p16"/>
          <p:cNvSpPr txBox="1">
            <a:spLocks noGrp="1"/>
          </p:cNvSpPr>
          <p:nvPr>
            <p:ph type="dt" idx="10"/>
          </p:nvPr>
        </p:nvSpPr>
        <p:spPr>
          <a:xfrm>
            <a:off x="628650" y="4876005"/>
            <a:ext cx="2057400" cy="1651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16"/>
          <p:cNvSpPr txBox="1">
            <a:spLocks noGrp="1"/>
          </p:cNvSpPr>
          <p:nvPr>
            <p:ph type="ftr" idx="11"/>
          </p:nvPr>
        </p:nvSpPr>
        <p:spPr>
          <a:xfrm>
            <a:off x="3028950" y="4876005"/>
            <a:ext cx="3086100" cy="1651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16"/>
          <p:cNvSpPr txBox="1">
            <a:spLocks noGrp="1"/>
          </p:cNvSpPr>
          <p:nvPr>
            <p:ph type="sldNum" idx="12"/>
          </p:nvPr>
        </p:nvSpPr>
        <p:spPr>
          <a:xfrm>
            <a:off x="6457950" y="4876005"/>
            <a:ext cx="2057400" cy="1651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>
  <p:cSld name="Title Only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7"/>
          <p:cNvSpPr txBox="1">
            <a:spLocks noGrp="1"/>
          </p:cNvSpPr>
          <p:nvPr>
            <p:ph type="dt" idx="10"/>
          </p:nvPr>
        </p:nvSpPr>
        <p:spPr>
          <a:xfrm>
            <a:off x="628650" y="4876005"/>
            <a:ext cx="2057400" cy="1651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17"/>
          <p:cNvSpPr txBox="1">
            <a:spLocks noGrp="1"/>
          </p:cNvSpPr>
          <p:nvPr>
            <p:ph type="ftr" idx="11"/>
          </p:nvPr>
        </p:nvSpPr>
        <p:spPr>
          <a:xfrm>
            <a:off x="3028950" y="4876005"/>
            <a:ext cx="3086100" cy="1651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17"/>
          <p:cNvSpPr txBox="1">
            <a:spLocks noGrp="1"/>
          </p:cNvSpPr>
          <p:nvPr>
            <p:ph type="sldNum" idx="12"/>
          </p:nvPr>
        </p:nvSpPr>
        <p:spPr>
          <a:xfrm>
            <a:off x="6457950" y="4876005"/>
            <a:ext cx="2057400" cy="1651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8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6195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2pPr>
            <a:lvl3pPr marL="1371600" lvl="2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3pPr>
            <a:lvl4pPr marL="1828800" lvl="3" indent="-31432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4pPr>
            <a:lvl5pPr marL="2286000" lvl="4" indent="-31432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18"/>
          <p:cNvSpPr txBox="1">
            <a:spLocks noGrp="1"/>
          </p:cNvSpPr>
          <p:nvPr>
            <p:ph type="dt" idx="10"/>
          </p:nvPr>
        </p:nvSpPr>
        <p:spPr>
          <a:xfrm>
            <a:off x="628650" y="4876005"/>
            <a:ext cx="2057400" cy="1651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18"/>
          <p:cNvSpPr txBox="1">
            <a:spLocks noGrp="1"/>
          </p:cNvSpPr>
          <p:nvPr>
            <p:ph type="ftr" idx="11"/>
          </p:nvPr>
        </p:nvSpPr>
        <p:spPr>
          <a:xfrm>
            <a:off x="3028950" y="4876005"/>
            <a:ext cx="3086100" cy="1651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18"/>
          <p:cNvSpPr txBox="1">
            <a:spLocks noGrp="1"/>
          </p:cNvSpPr>
          <p:nvPr>
            <p:ph type="sldNum" idx="12"/>
          </p:nvPr>
        </p:nvSpPr>
        <p:spPr>
          <a:xfrm>
            <a:off x="6457950" y="4876005"/>
            <a:ext cx="2057400" cy="1651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7" name="Google Shape;47;p18"/>
          <p:cNvSpPr txBox="1">
            <a:spLocks noGrp="1"/>
          </p:cNvSpPr>
          <p:nvPr>
            <p:ph type="title"/>
          </p:nvPr>
        </p:nvSpPr>
        <p:spPr>
          <a:xfrm>
            <a:off x="628649" y="808301"/>
            <a:ext cx="8058149" cy="5003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None/>
              <a:defRPr b="0" i="0"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9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3886200" cy="32635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55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2pPr>
            <a:lvl3pPr marL="1371600" lvl="2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3pPr>
            <a:lvl4pPr marL="1828800" lvl="3" indent="-31432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4pPr>
            <a:lvl5pPr marL="2286000" lvl="4" indent="-31432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0" name="Google Shape;50;p19"/>
          <p:cNvSpPr txBox="1">
            <a:spLocks noGrp="1"/>
          </p:cNvSpPr>
          <p:nvPr>
            <p:ph type="dt" idx="10"/>
          </p:nvPr>
        </p:nvSpPr>
        <p:spPr>
          <a:xfrm>
            <a:off x="628650" y="4876005"/>
            <a:ext cx="2057400" cy="1651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9"/>
          <p:cNvSpPr txBox="1">
            <a:spLocks noGrp="1"/>
          </p:cNvSpPr>
          <p:nvPr>
            <p:ph type="ftr" idx="11"/>
          </p:nvPr>
        </p:nvSpPr>
        <p:spPr>
          <a:xfrm>
            <a:off x="3028950" y="4876005"/>
            <a:ext cx="3086100" cy="1651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9"/>
          <p:cNvSpPr txBox="1">
            <a:spLocks noGrp="1"/>
          </p:cNvSpPr>
          <p:nvPr>
            <p:ph type="sldNum" idx="12"/>
          </p:nvPr>
        </p:nvSpPr>
        <p:spPr>
          <a:xfrm>
            <a:off x="6457950" y="4876005"/>
            <a:ext cx="2057400" cy="1651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53" name="Google Shape;53;p19"/>
          <p:cNvSpPr txBox="1">
            <a:spLocks noGrp="1"/>
          </p:cNvSpPr>
          <p:nvPr>
            <p:ph type="title"/>
          </p:nvPr>
        </p:nvSpPr>
        <p:spPr>
          <a:xfrm>
            <a:off x="628649" y="808301"/>
            <a:ext cx="8058149" cy="5003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None/>
              <a:defRPr b="0" i="0"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19"/>
          <p:cNvSpPr txBox="1">
            <a:spLocks noGrp="1"/>
          </p:cNvSpPr>
          <p:nvPr>
            <p:ph type="body" idx="2"/>
          </p:nvPr>
        </p:nvSpPr>
        <p:spPr>
          <a:xfrm>
            <a:off x="4803835" y="1369219"/>
            <a:ext cx="3886200" cy="32635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55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2pPr>
            <a:lvl3pPr marL="1371600" lvl="2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3pPr>
            <a:lvl4pPr marL="1828800" lvl="3" indent="-31432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4pPr>
            <a:lvl5pPr marL="2286000" lvl="4" indent="-31432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>
  <p:cSld name="Comparison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20"/>
          <p:cNvSpPr txBox="1">
            <a:spLocks noGrp="1"/>
          </p:cNvSpPr>
          <p:nvPr>
            <p:ph type="body" idx="1"/>
          </p:nvPr>
        </p:nvSpPr>
        <p:spPr>
          <a:xfrm>
            <a:off x="629842" y="1378460"/>
            <a:ext cx="3868340" cy="5003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0" i="0"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 b="1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57" name="Google Shape;57;p20"/>
          <p:cNvSpPr txBox="1">
            <a:spLocks noGrp="1"/>
          </p:cNvSpPr>
          <p:nvPr>
            <p:ph type="body" idx="2"/>
          </p:nvPr>
        </p:nvSpPr>
        <p:spPr>
          <a:xfrm>
            <a:off x="629842" y="1878806"/>
            <a:ext cx="3868340" cy="2763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6195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b="0" i="0"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b="0" i="0">
                <a:latin typeface="Arial"/>
                <a:ea typeface="Arial"/>
                <a:cs typeface="Arial"/>
                <a:sym typeface="Arial"/>
              </a:defRPr>
            </a:lvl2pPr>
            <a:lvl3pPr marL="1371600" lvl="2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b="0" i="0">
                <a:latin typeface="Arial"/>
                <a:ea typeface="Arial"/>
                <a:cs typeface="Arial"/>
                <a:sym typeface="Arial"/>
              </a:defRPr>
            </a:lvl3pPr>
            <a:lvl4pPr marL="1828800" lvl="3" indent="-31432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Char char="•"/>
              <a:defRPr b="0" i="0">
                <a:latin typeface="Arial"/>
                <a:ea typeface="Arial"/>
                <a:cs typeface="Arial"/>
                <a:sym typeface="Arial"/>
              </a:defRPr>
            </a:lvl4pPr>
            <a:lvl5pPr marL="2286000" lvl="4" indent="-31432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Char char="•"/>
              <a:defRPr b="0" i="0"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8" name="Google Shape;58;p20"/>
          <p:cNvSpPr txBox="1">
            <a:spLocks noGrp="1"/>
          </p:cNvSpPr>
          <p:nvPr>
            <p:ph type="body" idx="3"/>
          </p:nvPr>
        </p:nvSpPr>
        <p:spPr>
          <a:xfrm>
            <a:off x="4629150" y="1378460"/>
            <a:ext cx="3887391" cy="5003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0" i="0"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 b="1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59" name="Google Shape;59;p20"/>
          <p:cNvSpPr txBox="1">
            <a:spLocks noGrp="1"/>
          </p:cNvSpPr>
          <p:nvPr>
            <p:ph type="dt" idx="10"/>
          </p:nvPr>
        </p:nvSpPr>
        <p:spPr>
          <a:xfrm>
            <a:off x="628650" y="4876005"/>
            <a:ext cx="2057400" cy="1651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0"/>
          <p:cNvSpPr txBox="1">
            <a:spLocks noGrp="1"/>
          </p:cNvSpPr>
          <p:nvPr>
            <p:ph type="ftr" idx="11"/>
          </p:nvPr>
        </p:nvSpPr>
        <p:spPr>
          <a:xfrm>
            <a:off x="3028950" y="4876005"/>
            <a:ext cx="3086100" cy="1651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20"/>
          <p:cNvSpPr txBox="1">
            <a:spLocks noGrp="1"/>
          </p:cNvSpPr>
          <p:nvPr>
            <p:ph type="sldNum" idx="12"/>
          </p:nvPr>
        </p:nvSpPr>
        <p:spPr>
          <a:xfrm>
            <a:off x="6457950" y="4876005"/>
            <a:ext cx="2057400" cy="1651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2" name="Google Shape;62;p20"/>
          <p:cNvSpPr txBox="1">
            <a:spLocks noGrp="1"/>
          </p:cNvSpPr>
          <p:nvPr>
            <p:ph type="body" idx="4"/>
          </p:nvPr>
        </p:nvSpPr>
        <p:spPr>
          <a:xfrm>
            <a:off x="4629149" y="1878806"/>
            <a:ext cx="3887391" cy="2763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6195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b="0" i="0"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b="0" i="0">
                <a:latin typeface="Arial"/>
                <a:ea typeface="Arial"/>
                <a:cs typeface="Arial"/>
                <a:sym typeface="Arial"/>
              </a:defRPr>
            </a:lvl2pPr>
            <a:lvl3pPr marL="1371600" lvl="2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b="0" i="0">
                <a:latin typeface="Arial"/>
                <a:ea typeface="Arial"/>
                <a:cs typeface="Arial"/>
                <a:sym typeface="Arial"/>
              </a:defRPr>
            </a:lvl3pPr>
            <a:lvl4pPr marL="1828800" lvl="3" indent="-31432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Char char="•"/>
              <a:defRPr b="0" i="0">
                <a:latin typeface="Arial"/>
                <a:ea typeface="Arial"/>
                <a:cs typeface="Arial"/>
                <a:sym typeface="Arial"/>
              </a:defRPr>
            </a:lvl4pPr>
            <a:lvl5pPr marL="2286000" lvl="4" indent="-31432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Char char="•"/>
              <a:defRPr b="0" i="0"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3" name="Google Shape;63;p20"/>
          <p:cNvSpPr txBox="1">
            <a:spLocks noGrp="1"/>
          </p:cNvSpPr>
          <p:nvPr>
            <p:ph type="title"/>
          </p:nvPr>
        </p:nvSpPr>
        <p:spPr>
          <a:xfrm>
            <a:off x="627459" y="808301"/>
            <a:ext cx="8059340" cy="5003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None/>
              <a:defRPr b="0" i="0"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>
  <p:cSld name="Blank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21"/>
          <p:cNvSpPr txBox="1">
            <a:spLocks noGrp="1"/>
          </p:cNvSpPr>
          <p:nvPr>
            <p:ph type="dt" idx="10"/>
          </p:nvPr>
        </p:nvSpPr>
        <p:spPr>
          <a:xfrm>
            <a:off x="628650" y="4876005"/>
            <a:ext cx="2057400" cy="1651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21"/>
          <p:cNvSpPr txBox="1">
            <a:spLocks noGrp="1"/>
          </p:cNvSpPr>
          <p:nvPr>
            <p:ph type="ftr" idx="11"/>
          </p:nvPr>
        </p:nvSpPr>
        <p:spPr>
          <a:xfrm>
            <a:off x="3028950" y="4876005"/>
            <a:ext cx="3086100" cy="1651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1"/>
          <p:cNvSpPr txBox="1">
            <a:spLocks noGrp="1"/>
          </p:cNvSpPr>
          <p:nvPr>
            <p:ph type="sldNum" idx="12"/>
          </p:nvPr>
        </p:nvSpPr>
        <p:spPr>
          <a:xfrm>
            <a:off x="6457950" y="4876005"/>
            <a:ext cx="2057400" cy="1651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8" name="Google Shape;68;p21"/>
          <p:cNvSpPr txBox="1">
            <a:spLocks noGrp="1"/>
          </p:cNvSpPr>
          <p:nvPr>
            <p:ph type="title"/>
          </p:nvPr>
        </p:nvSpPr>
        <p:spPr>
          <a:xfrm>
            <a:off x="628649" y="847270"/>
            <a:ext cx="8058149" cy="5003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None/>
              <a:defRPr b="0" i="0"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2"/>
          <p:cNvSpPr txBox="1">
            <a:spLocks noGrp="1"/>
          </p:cNvSpPr>
          <p:nvPr>
            <p:ph type="title"/>
          </p:nvPr>
        </p:nvSpPr>
        <p:spPr>
          <a:xfrm>
            <a:off x="628650" y="717054"/>
            <a:ext cx="7886700" cy="5509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None/>
              <a:defRPr sz="3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2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619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12"/>
          <p:cNvSpPr txBox="1">
            <a:spLocks noGrp="1"/>
          </p:cNvSpPr>
          <p:nvPr>
            <p:ph type="dt" idx="10"/>
          </p:nvPr>
        </p:nvSpPr>
        <p:spPr>
          <a:xfrm>
            <a:off x="628650" y="4876005"/>
            <a:ext cx="2057400" cy="1651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A9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12"/>
          <p:cNvSpPr txBox="1">
            <a:spLocks noGrp="1"/>
          </p:cNvSpPr>
          <p:nvPr>
            <p:ph type="ftr" idx="11"/>
          </p:nvPr>
        </p:nvSpPr>
        <p:spPr>
          <a:xfrm>
            <a:off x="3028950" y="4876005"/>
            <a:ext cx="3086100" cy="1651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A9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12"/>
          <p:cNvSpPr txBox="1">
            <a:spLocks noGrp="1"/>
          </p:cNvSpPr>
          <p:nvPr>
            <p:ph type="sldNum" idx="12"/>
          </p:nvPr>
        </p:nvSpPr>
        <p:spPr>
          <a:xfrm>
            <a:off x="6457950" y="4876005"/>
            <a:ext cx="2057400" cy="1651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A9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A9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A9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A9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A9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A9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A9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A9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A9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15" name="Google Shape;15;p12"/>
          <p:cNvCxnSpPr/>
          <p:nvPr/>
        </p:nvCxnSpPr>
        <p:spPr>
          <a:xfrm>
            <a:off x="457199" y="654627"/>
            <a:ext cx="82296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6" name="Google Shape;16;p12"/>
          <p:cNvCxnSpPr/>
          <p:nvPr/>
        </p:nvCxnSpPr>
        <p:spPr>
          <a:xfrm>
            <a:off x="457199" y="4807084"/>
            <a:ext cx="82296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7" name="Google Shape;17;p12"/>
          <p:cNvSpPr/>
          <p:nvPr/>
        </p:nvSpPr>
        <p:spPr>
          <a:xfrm>
            <a:off x="8515485" y="4868222"/>
            <a:ext cx="427038" cy="1651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800" b="0" i="0" u="none" strike="noStrike" cap="none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800" b="0" i="0" u="none" strike="noStrike" cap="none">
              <a:solidFill>
                <a:srgbClr val="66666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8" name="Google Shape;18;p12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457198" y="310399"/>
            <a:ext cx="2074049" cy="253965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"/>
          <p:cNvSpPr txBox="1"/>
          <p:nvPr/>
        </p:nvSpPr>
        <p:spPr>
          <a:xfrm>
            <a:off x="2898178" y="4371950"/>
            <a:ext cx="3347641" cy="5040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</a:pPr>
            <a:r>
              <a:rPr lang="en-US" sz="1200">
                <a:solidFill>
                  <a:schemeClr val="bg1"/>
                </a:solidFill>
              </a:rPr>
              <a:t>Organizations</a:t>
            </a:r>
            <a:r>
              <a:rPr lang="en-US"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2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With Less Than US$1 Billion in Revenue</a:t>
            </a: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11"/>
          <p:cNvSpPr txBox="1">
            <a:spLocks noGrp="1"/>
          </p:cNvSpPr>
          <p:nvPr>
            <p:ph type="title"/>
          </p:nvPr>
        </p:nvSpPr>
        <p:spPr>
          <a:xfrm>
            <a:off x="457199" y="808301"/>
            <a:ext cx="8229600" cy="5003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ibre Franklin"/>
              <a:buNone/>
            </a:pPr>
            <a:r>
              <a:rPr lang="en-US" sz="2800" dirty="0">
                <a:latin typeface="Franklin Gothic Book" panose="020B0503020102020204" pitchFamily="34" charset="0"/>
                <a:ea typeface="Libre Franklin"/>
                <a:cs typeface="Libre Franklin"/>
                <a:sym typeface="Libre Franklin"/>
              </a:rPr>
              <a:t>The customer rules.</a:t>
            </a:r>
            <a:endParaRPr dirty="0">
              <a:latin typeface="Franklin Gothic Book" panose="020B0503020102020204" pitchFamily="34" charset="0"/>
            </a:endParaRPr>
          </a:p>
        </p:txBody>
      </p:sp>
      <p:sp>
        <p:nvSpPr>
          <p:cNvPr id="152" name="Google Shape;152;p11"/>
          <p:cNvSpPr txBox="1"/>
          <p:nvPr/>
        </p:nvSpPr>
        <p:spPr>
          <a:xfrm>
            <a:off x="5868144" y="1563688"/>
            <a:ext cx="2818655" cy="1384995"/>
          </a:xfrm>
          <a:prstGeom prst="rect">
            <a:avLst/>
          </a:prstGeom>
          <a:solidFill>
            <a:srgbClr val="D2E8FE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0" u="none" strike="noStrike" dirty="0">
                <a:solidFill>
                  <a:srgbClr val="000000"/>
                </a:solidFill>
                <a:latin typeface="Franklin Gothic Book" panose="020B0503020102020204" pitchFamily="34" charset="0"/>
                <a:ea typeface="Libre Franklin"/>
                <a:cs typeface="Libre Franklin"/>
                <a:sym typeface="Libre Franklin"/>
              </a:rPr>
              <a:t>39% of respondents from organizations with revenues less than US$1 billion highlighted customers as the most important stakeholders when it comes to long-term growth. Boards of directors followed behind at 32%, which was twice the overall average. </a:t>
            </a:r>
            <a:endParaRPr sz="1200" dirty="0">
              <a:solidFill>
                <a:schemeClr val="dk1"/>
              </a:solidFill>
              <a:latin typeface="Franklin Gothic Book" panose="020B0503020102020204" pitchFamily="34" charset="0"/>
              <a:ea typeface="Libre Franklin"/>
              <a:cs typeface="Libre Franklin"/>
              <a:sym typeface="Libre Franklin"/>
            </a:endParaRP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DD067792-FD58-4397-9DEF-B6949063CFE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21192052"/>
              </p:ext>
            </p:extLst>
          </p:nvPr>
        </p:nvGraphicFramePr>
        <p:xfrm>
          <a:off x="457198" y="1394358"/>
          <a:ext cx="5302251" cy="31813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7F2A5266-3738-8AD7-2369-C931611535AA}"/>
              </a:ext>
            </a:extLst>
          </p:cNvPr>
          <p:cNvSpPr txBox="1"/>
          <p:nvPr/>
        </p:nvSpPr>
        <p:spPr>
          <a:xfrm>
            <a:off x="457198" y="4523447"/>
            <a:ext cx="6447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Franklin Gothic Book" panose="020B0503020102020204" pitchFamily="34" charset="0"/>
              </a:rPr>
              <a:t>N=209</a:t>
            </a:r>
            <a:endParaRPr lang="en-GB" sz="1200" dirty="0">
              <a:latin typeface="Franklin Gothic Book" panose="020B05030201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"/>
          <p:cNvSpPr txBox="1">
            <a:spLocks noGrp="1"/>
          </p:cNvSpPr>
          <p:nvPr>
            <p:ph type="title"/>
          </p:nvPr>
        </p:nvSpPr>
        <p:spPr>
          <a:xfrm>
            <a:off x="457199" y="808301"/>
            <a:ext cx="8229600" cy="5003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ibre Franklin"/>
              <a:buNone/>
            </a:pPr>
            <a:r>
              <a:rPr lang="en-US" sz="2800" dirty="0">
                <a:latin typeface="Franklin Gothic Book" panose="020B0503020102020204" pitchFamily="34" charset="0"/>
                <a:ea typeface="Libre Franklin"/>
                <a:cs typeface="Libre Franklin"/>
                <a:sym typeface="Libre Franklin"/>
              </a:rPr>
              <a:t>Leaders are optimistic about the short term.</a:t>
            </a:r>
            <a:endParaRPr dirty="0">
              <a:latin typeface="Franklin Gothic Book" panose="020B0503020102020204" pitchFamily="34" charset="0"/>
            </a:endParaRPr>
          </a:p>
        </p:txBody>
      </p:sp>
      <p:sp>
        <p:nvSpPr>
          <p:cNvPr id="96" name="Google Shape;96;p2"/>
          <p:cNvSpPr txBox="1"/>
          <p:nvPr/>
        </p:nvSpPr>
        <p:spPr>
          <a:xfrm>
            <a:off x="5868144" y="1563688"/>
            <a:ext cx="2818655" cy="1200329"/>
          </a:xfrm>
          <a:prstGeom prst="rect">
            <a:avLst/>
          </a:prstGeom>
          <a:solidFill>
            <a:srgbClr val="D2E8FE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0" u="none" strike="noStrike" cap="none" dirty="0">
                <a:solidFill>
                  <a:srgbClr val="000000"/>
                </a:solidFill>
                <a:latin typeface="Franklin Gothic Book" panose="020B0503020102020204" pitchFamily="34" charset="0"/>
                <a:ea typeface="Libre Franklin"/>
                <a:cs typeface="Libre Franklin"/>
                <a:sym typeface="Libre Franklin"/>
              </a:rPr>
              <a:t>86% of respondents from organizations with revenues less than US$1 billion rated their companies’ growth prospects as “good” (55%) or “excellent” (31%), both of which were higher than the overall average.</a:t>
            </a:r>
            <a:endParaRPr sz="1200" dirty="0">
              <a:solidFill>
                <a:schemeClr val="dk1"/>
              </a:solidFill>
              <a:latin typeface="Franklin Gothic Book" panose="020B0503020102020204" pitchFamily="34" charset="0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4B4BC1A-7823-2325-48A4-2A3ACB4DF6D1}"/>
              </a:ext>
            </a:extLst>
          </p:cNvPr>
          <p:cNvSpPr txBox="1"/>
          <p:nvPr/>
        </p:nvSpPr>
        <p:spPr>
          <a:xfrm>
            <a:off x="457198" y="4523447"/>
            <a:ext cx="6399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Franklin Gothic Book" panose="020B0503020102020204" pitchFamily="34" charset="0"/>
              </a:rPr>
              <a:t>N=196</a:t>
            </a:r>
            <a:endParaRPr lang="en-GB" sz="1200" dirty="0">
              <a:latin typeface="Franklin Gothic Book" panose="020B0503020102020204" pitchFamily="34" charset="0"/>
            </a:endParaRP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7816D98D-9653-265B-F5CC-D28068DCC48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76964928"/>
              </p:ext>
            </p:extLst>
          </p:nvPr>
        </p:nvGraphicFramePr>
        <p:xfrm>
          <a:off x="457198" y="1392416"/>
          <a:ext cx="5302252" cy="31813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3"/>
          <p:cNvSpPr txBox="1">
            <a:spLocks noGrp="1"/>
          </p:cNvSpPr>
          <p:nvPr>
            <p:ph type="title"/>
          </p:nvPr>
        </p:nvSpPr>
        <p:spPr>
          <a:xfrm>
            <a:off x="457199" y="808301"/>
            <a:ext cx="8229600" cy="5003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ibre Franklin"/>
              <a:buNone/>
            </a:pPr>
            <a:r>
              <a:rPr lang="en-US" sz="2800" dirty="0">
                <a:latin typeface="Franklin Gothic Book" panose="020B0503020102020204" pitchFamily="34" charset="0"/>
                <a:ea typeface="Libre Franklin"/>
                <a:cs typeface="Libre Franklin"/>
                <a:sym typeface="Libre Franklin"/>
              </a:rPr>
              <a:t>The long-term outlook is even better. </a:t>
            </a:r>
            <a:endParaRPr dirty="0">
              <a:latin typeface="Franklin Gothic Book" panose="020B0503020102020204" pitchFamily="34" charset="0"/>
            </a:endParaRPr>
          </a:p>
        </p:txBody>
      </p:sp>
      <p:sp>
        <p:nvSpPr>
          <p:cNvPr id="103" name="Google Shape;103;p3"/>
          <p:cNvSpPr txBox="1"/>
          <p:nvPr/>
        </p:nvSpPr>
        <p:spPr>
          <a:xfrm>
            <a:off x="5868144" y="1563688"/>
            <a:ext cx="2818655" cy="1015663"/>
          </a:xfrm>
          <a:prstGeom prst="rect">
            <a:avLst/>
          </a:prstGeom>
          <a:solidFill>
            <a:srgbClr val="D2E8FE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0" u="none" strike="noStrike" dirty="0">
                <a:solidFill>
                  <a:srgbClr val="000000"/>
                </a:solidFill>
                <a:latin typeface="Franklin Gothic Book" panose="020B0503020102020204" pitchFamily="34" charset="0"/>
                <a:ea typeface="Libre Franklin"/>
                <a:cs typeface="Libre Franklin"/>
                <a:sym typeface="Libre Franklin"/>
              </a:rPr>
              <a:t>97% of respondents from organizations with revenues less than US$1 billion rated their companies’ long-term growth prospects as “excellent” (69%) or “good” (28%).</a:t>
            </a:r>
            <a:endParaRPr sz="1200" dirty="0">
              <a:solidFill>
                <a:schemeClr val="dk1"/>
              </a:solidFill>
              <a:latin typeface="Franklin Gothic Book" panose="020B0503020102020204" pitchFamily="34" charset="0"/>
              <a:ea typeface="Libre Franklin"/>
              <a:cs typeface="Libre Franklin"/>
              <a:sym typeface="Libre Franklin"/>
            </a:endParaRP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A705D994-5DD3-BE8A-63B2-6895B00AEC5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44673472"/>
              </p:ext>
            </p:extLst>
          </p:nvPr>
        </p:nvGraphicFramePr>
        <p:xfrm>
          <a:off x="457198" y="1402449"/>
          <a:ext cx="5302251" cy="31813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9434667B-E05A-F868-DA69-8A0BF016E3BB}"/>
              </a:ext>
            </a:extLst>
          </p:cNvPr>
          <p:cNvSpPr txBox="1"/>
          <p:nvPr/>
        </p:nvSpPr>
        <p:spPr>
          <a:xfrm>
            <a:off x="457198" y="4523447"/>
            <a:ext cx="6447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Franklin Gothic Book" panose="020B0503020102020204" pitchFamily="34" charset="0"/>
              </a:rPr>
              <a:t>N=195</a:t>
            </a:r>
            <a:endParaRPr lang="en-GB" sz="1200" dirty="0">
              <a:latin typeface="Franklin Gothic Book" panose="020B05030201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4"/>
          <p:cNvSpPr txBox="1">
            <a:spLocks noGrp="1"/>
          </p:cNvSpPr>
          <p:nvPr>
            <p:ph type="title"/>
          </p:nvPr>
        </p:nvSpPr>
        <p:spPr>
          <a:xfrm>
            <a:off x="457199" y="808301"/>
            <a:ext cx="8229600" cy="5003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ibre Franklin"/>
              <a:buNone/>
            </a:pPr>
            <a:r>
              <a:rPr lang="en-US" sz="2800" dirty="0">
                <a:latin typeface="Franklin Gothic Book" panose="020B0503020102020204" pitchFamily="34" charset="0"/>
                <a:ea typeface="Libre Franklin"/>
                <a:cs typeface="Libre Franklin"/>
                <a:sym typeface="Libre Franklin"/>
              </a:rPr>
              <a:t>Revenue defines short-term growth.</a:t>
            </a:r>
            <a:endParaRPr dirty="0">
              <a:latin typeface="Franklin Gothic Book" panose="020B0503020102020204" pitchFamily="34" charset="0"/>
            </a:endParaRPr>
          </a:p>
        </p:txBody>
      </p:sp>
      <p:sp>
        <p:nvSpPr>
          <p:cNvPr id="110" name="Google Shape;110;p4"/>
          <p:cNvSpPr txBox="1"/>
          <p:nvPr/>
        </p:nvSpPr>
        <p:spPr>
          <a:xfrm>
            <a:off x="5868144" y="1563688"/>
            <a:ext cx="2818655" cy="1015663"/>
          </a:xfrm>
          <a:prstGeom prst="rect">
            <a:avLst/>
          </a:prstGeom>
          <a:solidFill>
            <a:srgbClr val="D2E8FE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0" u="none" strike="noStrike" dirty="0">
                <a:solidFill>
                  <a:srgbClr val="000000"/>
                </a:solidFill>
                <a:latin typeface="Franklin Gothic Book" panose="020B0503020102020204" pitchFamily="34" charset="0"/>
                <a:ea typeface="Libre Franklin"/>
                <a:cs typeface="Libre Franklin"/>
                <a:sym typeface="Libre Franklin"/>
              </a:rPr>
              <a:t>48% of respondents from organizations with revenues less than US$1 billion highlighted increased revenue as their companies’ primary measure of short-term growth.</a:t>
            </a:r>
            <a:endParaRPr sz="1200" dirty="0">
              <a:solidFill>
                <a:schemeClr val="dk1"/>
              </a:solidFill>
              <a:latin typeface="Franklin Gothic Book" panose="020B0503020102020204" pitchFamily="34" charset="0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E7FA75F-ECD1-9483-1296-E7EB499D1993}"/>
              </a:ext>
            </a:extLst>
          </p:cNvPr>
          <p:cNvSpPr txBox="1"/>
          <p:nvPr/>
        </p:nvSpPr>
        <p:spPr>
          <a:xfrm>
            <a:off x="457198" y="4523447"/>
            <a:ext cx="6447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Franklin Gothic Book" panose="020B0503020102020204" pitchFamily="34" charset="0"/>
              </a:rPr>
              <a:t>N=219</a:t>
            </a:r>
            <a:endParaRPr lang="en-GB" sz="1200" dirty="0">
              <a:latin typeface="Franklin Gothic Book" panose="020B0503020102020204" pitchFamily="34" charset="0"/>
            </a:endParaRP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F0320655-02F2-CA8E-469D-59ED9F41C0C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4143668"/>
              </p:ext>
            </p:extLst>
          </p:nvPr>
        </p:nvGraphicFramePr>
        <p:xfrm>
          <a:off x="457198" y="1394358"/>
          <a:ext cx="5302252" cy="31813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5"/>
          <p:cNvSpPr txBox="1">
            <a:spLocks noGrp="1"/>
          </p:cNvSpPr>
          <p:nvPr>
            <p:ph type="title"/>
          </p:nvPr>
        </p:nvSpPr>
        <p:spPr>
          <a:xfrm>
            <a:off x="457199" y="808301"/>
            <a:ext cx="8229600" cy="5003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ibre Franklin"/>
              <a:buNone/>
            </a:pPr>
            <a:r>
              <a:rPr lang="en-US" sz="2800" dirty="0">
                <a:latin typeface="Franklin Gothic Book" panose="020B0503020102020204" pitchFamily="34" charset="0"/>
                <a:ea typeface="Libre Franklin"/>
                <a:cs typeface="Libre Franklin"/>
                <a:sym typeface="Libre Franklin"/>
              </a:rPr>
              <a:t>Profit defines long-term growth.</a:t>
            </a:r>
            <a:endParaRPr dirty="0">
              <a:latin typeface="Franklin Gothic Book" panose="020B0503020102020204" pitchFamily="34" charset="0"/>
            </a:endParaRPr>
          </a:p>
        </p:txBody>
      </p:sp>
      <p:sp>
        <p:nvSpPr>
          <p:cNvPr id="117" name="Google Shape;117;p5"/>
          <p:cNvSpPr txBox="1"/>
          <p:nvPr/>
        </p:nvSpPr>
        <p:spPr>
          <a:xfrm>
            <a:off x="5868144" y="1563688"/>
            <a:ext cx="2818655" cy="1015663"/>
          </a:xfrm>
          <a:prstGeom prst="rect">
            <a:avLst/>
          </a:prstGeom>
          <a:solidFill>
            <a:srgbClr val="D2E8FE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0" u="none" strike="noStrike" dirty="0">
                <a:solidFill>
                  <a:srgbClr val="000000"/>
                </a:solidFill>
                <a:latin typeface="Franklin Gothic Book" panose="020B0503020102020204" pitchFamily="34" charset="0"/>
                <a:ea typeface="Libre Franklin"/>
                <a:cs typeface="Libre Franklin"/>
                <a:sym typeface="Libre Franklin"/>
              </a:rPr>
              <a:t>When asked about their main long-term growth metric, 41% of respondents from organizations with revenues less than US$1 billion said increased profit, compared to an average of 30%.</a:t>
            </a:r>
            <a:endParaRPr sz="1200" dirty="0">
              <a:solidFill>
                <a:schemeClr val="dk1"/>
              </a:solidFill>
              <a:latin typeface="Franklin Gothic Book" panose="020B0503020102020204" pitchFamily="34" charset="0"/>
              <a:ea typeface="Libre Franklin"/>
              <a:cs typeface="Libre Franklin"/>
              <a:sym typeface="Libre Franklin"/>
            </a:endParaRP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61441FF2-70D1-5F95-7698-7A5CFD1D02A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8044693"/>
              </p:ext>
            </p:extLst>
          </p:nvPr>
        </p:nvGraphicFramePr>
        <p:xfrm>
          <a:off x="457198" y="1378174"/>
          <a:ext cx="5302251" cy="31813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2E56E4EC-0347-AA12-5242-199E44C09B6C}"/>
              </a:ext>
            </a:extLst>
          </p:cNvPr>
          <p:cNvSpPr txBox="1"/>
          <p:nvPr/>
        </p:nvSpPr>
        <p:spPr>
          <a:xfrm>
            <a:off x="457198" y="4523447"/>
            <a:ext cx="6447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Franklin Gothic Book" panose="020B0503020102020204" pitchFamily="34" charset="0"/>
              </a:rPr>
              <a:t>N=219</a:t>
            </a:r>
            <a:endParaRPr lang="en-GB" sz="1200" dirty="0">
              <a:latin typeface="Franklin Gothic Book" panose="020B05030201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6"/>
          <p:cNvSpPr txBox="1">
            <a:spLocks noGrp="1"/>
          </p:cNvSpPr>
          <p:nvPr>
            <p:ph type="title"/>
          </p:nvPr>
        </p:nvSpPr>
        <p:spPr>
          <a:xfrm>
            <a:off x="457199" y="808301"/>
            <a:ext cx="8229600" cy="5003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ibre Franklin"/>
              <a:buNone/>
            </a:pPr>
            <a:r>
              <a:rPr lang="en-US" sz="2800" dirty="0">
                <a:latin typeface="Franklin Gothic Book" panose="020B0503020102020204" pitchFamily="34" charset="0"/>
                <a:ea typeface="Libre Franklin"/>
                <a:cs typeface="Libre Franklin"/>
                <a:sym typeface="Libre Franklin"/>
              </a:rPr>
              <a:t>New customers and new products lead the way.</a:t>
            </a:r>
            <a:endParaRPr dirty="0">
              <a:latin typeface="Franklin Gothic Book" panose="020B0503020102020204" pitchFamily="34" charset="0"/>
            </a:endParaRPr>
          </a:p>
        </p:txBody>
      </p:sp>
      <p:sp>
        <p:nvSpPr>
          <p:cNvPr id="124" name="Google Shape;124;p6"/>
          <p:cNvSpPr txBox="1"/>
          <p:nvPr/>
        </p:nvSpPr>
        <p:spPr>
          <a:xfrm>
            <a:off x="7153359" y="1698332"/>
            <a:ext cx="1533440" cy="2308284"/>
          </a:xfrm>
          <a:prstGeom prst="rect">
            <a:avLst/>
          </a:prstGeom>
          <a:solidFill>
            <a:srgbClr val="D2E8FE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0" u="none" strike="noStrike" dirty="0">
                <a:solidFill>
                  <a:srgbClr val="000000"/>
                </a:solidFill>
                <a:latin typeface="Franklin Gothic Book" panose="020B0503020102020204" pitchFamily="34" charset="0"/>
                <a:ea typeface="Libre Franklin"/>
                <a:cs typeface="Libre Franklin"/>
                <a:sym typeface="Libre Franklin"/>
              </a:rPr>
              <a:t>Respondents from organizations with revenues less than US$1 billion highlighted expanding the customer base as their top growth strategy, followed by new product or service development.</a:t>
            </a:r>
            <a:endParaRPr sz="1200" dirty="0">
              <a:solidFill>
                <a:schemeClr val="dk1"/>
              </a:solidFill>
              <a:latin typeface="Franklin Gothic Book" panose="020B0503020102020204" pitchFamily="34" charset="0"/>
              <a:ea typeface="Libre Franklin"/>
              <a:cs typeface="Libre Franklin"/>
              <a:sym typeface="Libre Franklin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C2CC5620-1F13-6F23-09B3-49F1D702F0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400578"/>
              </p:ext>
            </p:extLst>
          </p:nvPr>
        </p:nvGraphicFramePr>
        <p:xfrm>
          <a:off x="457199" y="1915516"/>
          <a:ext cx="3136900" cy="2025650"/>
        </p:xfrm>
        <a:graphic>
          <a:graphicData uri="http://schemas.openxmlformats.org/drawingml/2006/table">
            <a:tbl>
              <a:tblPr/>
              <a:tblGrid>
                <a:gridCol w="609600">
                  <a:extLst>
                    <a:ext uri="{9D8B030D-6E8A-4147-A177-3AD203B41FA5}">
                      <a16:colId xmlns:a16="http://schemas.microsoft.com/office/drawing/2014/main" val="1565625863"/>
                    </a:ext>
                  </a:extLst>
                </a:gridCol>
                <a:gridCol w="2527300">
                  <a:extLst>
                    <a:ext uri="{9D8B030D-6E8A-4147-A177-3AD203B41FA5}">
                      <a16:colId xmlns:a16="http://schemas.microsoft.com/office/drawing/2014/main" val="3433838680"/>
                    </a:ext>
                  </a:extLst>
                </a:gridCol>
              </a:tblGrid>
              <a:tr h="18415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Rank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Strategy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572826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New product or service development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7858974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Expanding the customer base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0786650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Improved operational efficiencies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1140709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Existing product or service improvements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7952081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Digital transformation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60167316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Mergers, acquisitions, and partnerships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0050712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7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New pricing strategies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35023595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8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Adding new capacity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0239573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9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Venture investing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6867258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Other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4912297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392A8037-1789-58CD-773F-EBF9EB2068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4391530"/>
              </p:ext>
            </p:extLst>
          </p:nvPr>
        </p:nvGraphicFramePr>
        <p:xfrm>
          <a:off x="3741105" y="1915516"/>
          <a:ext cx="3111500" cy="2025650"/>
        </p:xfrm>
        <a:graphic>
          <a:graphicData uri="http://schemas.openxmlformats.org/drawingml/2006/table">
            <a:tbl>
              <a:tblPr/>
              <a:tblGrid>
                <a:gridCol w="609600">
                  <a:extLst>
                    <a:ext uri="{9D8B030D-6E8A-4147-A177-3AD203B41FA5}">
                      <a16:colId xmlns:a16="http://schemas.microsoft.com/office/drawing/2014/main" val="3604092223"/>
                    </a:ext>
                  </a:extLst>
                </a:gridCol>
                <a:gridCol w="2501900">
                  <a:extLst>
                    <a:ext uri="{9D8B030D-6E8A-4147-A177-3AD203B41FA5}">
                      <a16:colId xmlns:a16="http://schemas.microsoft.com/office/drawing/2014/main" val="3884037570"/>
                    </a:ext>
                  </a:extLst>
                </a:gridCol>
              </a:tblGrid>
              <a:tr h="18415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Rank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Growth strategy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0847690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Expanding the customer base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6576143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New product or service development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7365351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Existing product or service improvements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36653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Improved operational efficiencies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4468889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New pricing strategies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4915001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Mergers, acquisitions, and partnerships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1438868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7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Adding new capacity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19969156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8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Digital transformation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0784657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9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Venture investing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0361923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Other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213054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86C40BE9-E55D-7F54-4950-12118C1A15B7}"/>
              </a:ext>
            </a:extLst>
          </p:cNvPr>
          <p:cNvSpPr txBox="1"/>
          <p:nvPr/>
        </p:nvSpPr>
        <p:spPr>
          <a:xfrm>
            <a:off x="457199" y="1563688"/>
            <a:ext cx="16710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Franklin Gothic Book" panose="020B0503020102020204" pitchFamily="34" charset="0"/>
              </a:rPr>
              <a:t>Average</a:t>
            </a:r>
            <a:endParaRPr lang="en-GB" sz="1200" dirty="0">
              <a:latin typeface="Franklin Gothic Book" panose="020B05030201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663B9A1-0394-98A4-7C22-F2B190170C84}"/>
              </a:ext>
            </a:extLst>
          </p:cNvPr>
          <p:cNvSpPr txBox="1"/>
          <p:nvPr/>
        </p:nvSpPr>
        <p:spPr>
          <a:xfrm>
            <a:off x="3702722" y="1575947"/>
            <a:ext cx="32180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Franklin Gothic Book" panose="020B0503020102020204" pitchFamily="34" charset="0"/>
              </a:rPr>
              <a:t>Organizations With Less Than US$1B Revenue</a:t>
            </a:r>
            <a:endParaRPr lang="en-GB" sz="1200" dirty="0">
              <a:latin typeface="Franklin Gothic Book" panose="020B05030201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79D1790-1942-8B45-A732-8C131D78B4F9}"/>
              </a:ext>
            </a:extLst>
          </p:cNvPr>
          <p:cNvSpPr txBox="1"/>
          <p:nvPr/>
        </p:nvSpPr>
        <p:spPr>
          <a:xfrm>
            <a:off x="457198" y="4523447"/>
            <a:ext cx="6447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Franklin Gothic Book" panose="020B0503020102020204" pitchFamily="34" charset="0"/>
              </a:rPr>
              <a:t>N=218</a:t>
            </a:r>
            <a:endParaRPr lang="en-GB" sz="1200" dirty="0">
              <a:latin typeface="Franklin Gothic Book" panose="020B05030201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7"/>
          <p:cNvSpPr txBox="1">
            <a:spLocks noGrp="1"/>
          </p:cNvSpPr>
          <p:nvPr>
            <p:ph type="title"/>
          </p:nvPr>
        </p:nvSpPr>
        <p:spPr>
          <a:xfrm>
            <a:off x="457199" y="808301"/>
            <a:ext cx="8229600" cy="5003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ibre Franklin"/>
              <a:buNone/>
            </a:pPr>
            <a:r>
              <a:rPr lang="en-US" sz="2700" dirty="0">
                <a:latin typeface="Franklin Gothic Book" panose="020B0503020102020204" pitchFamily="34" charset="0"/>
                <a:ea typeface="Libre Franklin"/>
                <a:cs typeface="Libre Franklin"/>
                <a:sym typeface="Libre Franklin"/>
              </a:rPr>
              <a:t>Recession and talent shortages are the biggest blockers.</a:t>
            </a:r>
            <a:endParaRPr sz="2700" dirty="0">
              <a:latin typeface="Franklin Gothic Book" panose="020B0503020102020204" pitchFamily="34" charset="0"/>
            </a:endParaRPr>
          </a:p>
        </p:txBody>
      </p:sp>
      <p:sp>
        <p:nvSpPr>
          <p:cNvPr id="131" name="Google Shape;131;p7"/>
          <p:cNvSpPr txBox="1"/>
          <p:nvPr/>
        </p:nvSpPr>
        <p:spPr>
          <a:xfrm>
            <a:off x="5868144" y="1563688"/>
            <a:ext cx="2818655" cy="1015663"/>
          </a:xfrm>
          <a:prstGeom prst="rect">
            <a:avLst/>
          </a:prstGeom>
          <a:solidFill>
            <a:srgbClr val="D2E8FE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0" u="none" strike="noStrike" dirty="0">
                <a:solidFill>
                  <a:srgbClr val="000000"/>
                </a:solidFill>
                <a:latin typeface="Franklin Gothic Book" panose="020B0503020102020204" pitchFamily="34" charset="0"/>
                <a:ea typeface="Libre Franklin"/>
                <a:cs typeface="Libre Franklin"/>
                <a:sym typeface="Libre Franklin"/>
              </a:rPr>
              <a:t>The threat of recession was the major barrier to growth, according to 76% of respondents from organizations with revenues below US$1 billion, followed by talent shortages at 72%. </a:t>
            </a:r>
            <a:endParaRPr sz="1200" dirty="0">
              <a:solidFill>
                <a:schemeClr val="dk1"/>
              </a:solidFill>
              <a:latin typeface="Franklin Gothic Book" panose="020B0503020102020204" pitchFamily="34" charset="0"/>
              <a:ea typeface="Libre Franklin"/>
              <a:cs typeface="Libre Franklin"/>
              <a:sym typeface="Libre Franklin"/>
            </a:endParaRP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BCA010C5-DF2B-4D12-B938-2252C7FC287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26108851"/>
              </p:ext>
            </p:extLst>
          </p:nvPr>
        </p:nvGraphicFramePr>
        <p:xfrm>
          <a:off x="457199" y="1397058"/>
          <a:ext cx="5302251" cy="31828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A62C35B4-BDEA-025B-A15F-8CBDC12EB942}"/>
              </a:ext>
            </a:extLst>
          </p:cNvPr>
          <p:cNvSpPr txBox="1"/>
          <p:nvPr/>
        </p:nvSpPr>
        <p:spPr>
          <a:xfrm>
            <a:off x="457198" y="4523447"/>
            <a:ext cx="6447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Franklin Gothic Book" panose="020B0503020102020204" pitchFamily="34" charset="0"/>
              </a:rPr>
              <a:t>N=218</a:t>
            </a:r>
            <a:endParaRPr lang="en-GB" sz="1200" dirty="0">
              <a:latin typeface="Franklin Gothic Book" panose="020B05030201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8"/>
          <p:cNvSpPr txBox="1">
            <a:spLocks noGrp="1"/>
          </p:cNvSpPr>
          <p:nvPr>
            <p:ph type="title"/>
          </p:nvPr>
        </p:nvSpPr>
        <p:spPr>
          <a:xfrm>
            <a:off x="457199" y="808301"/>
            <a:ext cx="8229600" cy="5003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ibre Franklin"/>
              <a:buNone/>
            </a:pPr>
            <a:r>
              <a:rPr lang="en-US" sz="2800" dirty="0">
                <a:latin typeface="Franklin Gothic Book" panose="020B0503020102020204" pitchFamily="34" charset="0"/>
                <a:ea typeface="Libre Franklin"/>
                <a:cs typeface="Libre Franklin"/>
                <a:sym typeface="Libre Franklin"/>
              </a:rPr>
              <a:t>Access to talent is the main growth driver.</a:t>
            </a:r>
            <a:endParaRPr dirty="0">
              <a:latin typeface="Franklin Gothic Book" panose="020B0503020102020204" pitchFamily="34" charset="0"/>
            </a:endParaRPr>
          </a:p>
        </p:txBody>
      </p:sp>
      <p:sp>
        <p:nvSpPr>
          <p:cNvPr id="138" name="Google Shape;138;p8"/>
          <p:cNvSpPr txBox="1"/>
          <p:nvPr/>
        </p:nvSpPr>
        <p:spPr>
          <a:xfrm>
            <a:off x="5868144" y="1563688"/>
            <a:ext cx="2818655" cy="1200329"/>
          </a:xfrm>
          <a:prstGeom prst="rect">
            <a:avLst/>
          </a:prstGeom>
          <a:solidFill>
            <a:srgbClr val="D2E8FE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0" u="none" strike="noStrike" dirty="0">
                <a:solidFill>
                  <a:srgbClr val="000000"/>
                </a:solidFill>
                <a:latin typeface="Franklin Gothic Book" panose="020B0503020102020204" pitchFamily="34" charset="0"/>
                <a:ea typeface="Libre Franklin"/>
                <a:cs typeface="Libre Franklin"/>
                <a:sym typeface="Libre Franklin"/>
              </a:rPr>
              <a:t>An easing of the talent shortage was the primary growth driver, said 66% of respondents from organizations with revenues less than US$1 billion, which was higher than the overall average of 54%. </a:t>
            </a:r>
            <a:endParaRPr sz="1200" dirty="0">
              <a:solidFill>
                <a:schemeClr val="dk1"/>
              </a:solidFill>
              <a:latin typeface="Franklin Gothic Book" panose="020B0503020102020204" pitchFamily="34" charset="0"/>
              <a:ea typeface="Libre Franklin"/>
              <a:cs typeface="Libre Franklin"/>
              <a:sym typeface="Libre Franklin"/>
            </a:endParaRP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73007332-E037-4FDA-B671-C3322028189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44625812"/>
              </p:ext>
            </p:extLst>
          </p:nvPr>
        </p:nvGraphicFramePr>
        <p:xfrm>
          <a:off x="379046" y="1416291"/>
          <a:ext cx="5380897" cy="32285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AA4B24E0-270A-B1B5-72AA-D856ADF1E85F}"/>
              </a:ext>
            </a:extLst>
          </p:cNvPr>
          <p:cNvSpPr txBox="1"/>
          <p:nvPr/>
        </p:nvSpPr>
        <p:spPr>
          <a:xfrm>
            <a:off x="457198" y="4523447"/>
            <a:ext cx="6447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Franklin Gothic Book" panose="020B0503020102020204" pitchFamily="34" charset="0"/>
              </a:rPr>
              <a:t>N=218</a:t>
            </a:r>
            <a:endParaRPr lang="en-GB" sz="1200" dirty="0">
              <a:latin typeface="Franklin Gothic Book" panose="020B05030201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9"/>
          <p:cNvSpPr txBox="1">
            <a:spLocks noGrp="1"/>
          </p:cNvSpPr>
          <p:nvPr>
            <p:ph type="title"/>
          </p:nvPr>
        </p:nvSpPr>
        <p:spPr>
          <a:xfrm>
            <a:off x="457199" y="808301"/>
            <a:ext cx="8229600" cy="5003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ibre Franklin"/>
              <a:buNone/>
            </a:pPr>
            <a:r>
              <a:rPr lang="en-US" sz="2800" dirty="0">
                <a:latin typeface="Franklin Gothic Book" panose="020B0503020102020204" pitchFamily="34" charset="0"/>
                <a:ea typeface="Libre Franklin"/>
                <a:cs typeface="Libre Franklin"/>
                <a:sym typeface="Libre Franklin"/>
              </a:rPr>
              <a:t>The customer rules.</a:t>
            </a:r>
            <a:endParaRPr dirty="0">
              <a:latin typeface="Franklin Gothic Book" panose="020B0503020102020204" pitchFamily="34" charset="0"/>
            </a:endParaRPr>
          </a:p>
        </p:txBody>
      </p:sp>
      <p:sp>
        <p:nvSpPr>
          <p:cNvPr id="145" name="Google Shape;145;p9"/>
          <p:cNvSpPr txBox="1"/>
          <p:nvPr/>
        </p:nvSpPr>
        <p:spPr>
          <a:xfrm>
            <a:off x="5868144" y="1563688"/>
            <a:ext cx="2818655" cy="1569660"/>
          </a:xfrm>
          <a:prstGeom prst="rect">
            <a:avLst/>
          </a:prstGeom>
          <a:solidFill>
            <a:srgbClr val="D2E8FE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0" u="none" strike="noStrike" dirty="0">
                <a:solidFill>
                  <a:srgbClr val="000000"/>
                </a:solidFill>
                <a:latin typeface="Franklin Gothic Book" panose="020B0503020102020204" pitchFamily="34" charset="0"/>
                <a:ea typeface="Libre Franklin"/>
                <a:cs typeface="Libre Franklin"/>
                <a:sym typeface="Libre Franklin"/>
              </a:rPr>
              <a:t>Only 38% of respondents from organizations with revenues less than US$1 billion said customers were the most important stakeholders relating to short-term growth decisions, which was far below the average. But 24% of those respondents chose employees, which was double the overall average.</a:t>
            </a:r>
            <a:endParaRPr sz="1200" dirty="0">
              <a:solidFill>
                <a:schemeClr val="dk1"/>
              </a:solidFill>
              <a:latin typeface="Franklin Gothic Book" panose="020B0503020102020204" pitchFamily="34" charset="0"/>
              <a:ea typeface="Libre Franklin"/>
              <a:cs typeface="Libre Franklin"/>
              <a:sym typeface="Libre Franklin"/>
            </a:endParaRP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6C71A430-AF9B-4B31-A7D4-130F47A261D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55946560"/>
              </p:ext>
            </p:extLst>
          </p:nvPr>
        </p:nvGraphicFramePr>
        <p:xfrm>
          <a:off x="457198" y="1388160"/>
          <a:ext cx="5292913" cy="31757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FE64434D-770B-6E35-EF34-5A7E8BA39B4A}"/>
              </a:ext>
            </a:extLst>
          </p:cNvPr>
          <p:cNvSpPr txBox="1"/>
          <p:nvPr/>
        </p:nvSpPr>
        <p:spPr>
          <a:xfrm>
            <a:off x="457198" y="4523447"/>
            <a:ext cx="6447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Franklin Gothic Book" panose="020B0503020102020204" pitchFamily="34" charset="0"/>
              </a:rPr>
              <a:t>N=210</a:t>
            </a:r>
            <a:endParaRPr lang="en-GB" sz="1200" dirty="0">
              <a:latin typeface="Franklin Gothic Book" panose="020B05030201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GTG Custom Colors 2">
      <a:dk1>
        <a:srgbClr val="082241"/>
      </a:dk1>
      <a:lt1>
        <a:srgbClr val="FFFFFF"/>
      </a:lt1>
      <a:dk2>
        <a:srgbClr val="082241"/>
      </a:dk2>
      <a:lt2>
        <a:srgbClr val="FFFFFF"/>
      </a:lt2>
      <a:accent1>
        <a:srgbClr val="082241"/>
      </a:accent1>
      <a:accent2>
        <a:srgbClr val="006393"/>
      </a:accent2>
      <a:accent3>
        <a:srgbClr val="618EB3"/>
      </a:accent3>
      <a:accent4>
        <a:srgbClr val="8FABC8"/>
      </a:accent4>
      <a:accent5>
        <a:srgbClr val="C1CEDF"/>
      </a:accent5>
      <a:accent6>
        <a:srgbClr val="DDE3EC"/>
      </a:accent6>
      <a:hlink>
        <a:srgbClr val="AFDDD1"/>
      </a:hlink>
      <a:folHlink>
        <a:srgbClr val="BEBDBE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695</Words>
  <Application>Microsoft Macintosh PowerPoint</Application>
  <PresentationFormat>On-screen Show (16:9)</PresentationFormat>
  <Paragraphs>82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Franklin Gothic Book</vt:lpstr>
      <vt:lpstr>Libre Franklin</vt:lpstr>
      <vt:lpstr>Roboto Light</vt:lpstr>
      <vt:lpstr>Arial</vt:lpstr>
      <vt:lpstr>Office Theme</vt:lpstr>
      <vt:lpstr>PowerPoint Presentation</vt:lpstr>
      <vt:lpstr>Leaders are optimistic about the short term.</vt:lpstr>
      <vt:lpstr>The long-term outlook is even better. </vt:lpstr>
      <vt:lpstr>Revenue defines short-term growth.</vt:lpstr>
      <vt:lpstr>Profit defines long-term growth.</vt:lpstr>
      <vt:lpstr>New customers and new products lead the way.</vt:lpstr>
      <vt:lpstr>Recession and talent shortages are the biggest blockers.</vt:lpstr>
      <vt:lpstr>Access to talent is the main growth driver.</vt:lpstr>
      <vt:lpstr>The customer rules.</vt:lpstr>
      <vt:lpstr>The customer rules.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Getting to Growth</dc:title>
  <dc:creator>Carrie James</dc:creator>
  <cp:lastModifiedBy>Dean Chung</cp:lastModifiedBy>
  <cp:revision>11</cp:revision>
  <dcterms:created xsi:type="dcterms:W3CDTF">2016-04-06T15:43:46Z</dcterms:created>
  <dcterms:modified xsi:type="dcterms:W3CDTF">2022-12-09T17:59:11Z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0x01010036118BF251209A4CA42196A4C2C9ABA00044F5302AF70EA143B2E01B33B4434DB7</vt:lpwstr>
  </property>
  <property fmtid="{D5CDD505-2E9C-101B-9397-08002B2CF9AE}" pid="3" name="TaxKeyword">
    <vt:lpwstr/>
  </property>
  <property fmtid="{D5CDD505-2E9C-101B-9397-08002B2CF9AE}" pid="4" name="Sales and Marketing Topic">
    <vt:lpwstr/>
  </property>
  <property fmtid="{D5CDD505-2E9C-101B-9397-08002B2CF9AE}" pid="5" name="AuthorIds_UIVersion_512">
    <vt:lpwstr>47</vt:lpwstr>
  </property>
</Properties>
</file>