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autoCompressPictures="0">
  <p:sldMasterIdLst>
    <p:sldMasterId id="2147483803" r:id="rId4"/>
  </p:sldMasterIdLst>
  <p:notesMasterIdLst>
    <p:notesMasterId r:id="rId15"/>
  </p:notesMasterIdLst>
  <p:handoutMasterIdLst>
    <p:handoutMasterId r:id="rId16"/>
  </p:handoutMasterIdLst>
  <p:sldIdLst>
    <p:sldId id="2141410545" r:id="rId5"/>
    <p:sldId id="2141410546" r:id="rId6"/>
    <p:sldId id="2141410547" r:id="rId7"/>
    <p:sldId id="2141410548" r:id="rId8"/>
    <p:sldId id="2141410549" r:id="rId9"/>
    <p:sldId id="2141410550" r:id="rId10"/>
    <p:sldId id="2141410551" r:id="rId11"/>
    <p:sldId id="2141410552" r:id="rId12"/>
    <p:sldId id="2141410553" r:id="rId13"/>
    <p:sldId id="2141410554" r:id="rId14"/>
  </p:sldIdLst>
  <p:sldSz cx="9144000" cy="5143500" type="screen16x9"/>
  <p:notesSz cx="6858000" cy="9144000"/>
  <p:embeddedFontLst>
    <p:embeddedFont>
      <p:font typeface="Franklin Gothic Book" panose="020B0503020102020204" pitchFamily="34" charset="0"/>
      <p:regular r:id="rId17"/>
      <p:italic r:id="rId18"/>
    </p:embeddedFont>
    <p:embeddedFont>
      <p:font typeface="Franklin Gothic Medium" panose="020B0603020102020204" pitchFamily="34" charset="0"/>
      <p:regular r:id="rId19"/>
      <p:italic r:id="rId20"/>
    </p:embeddedFont>
    <p:embeddedFont>
      <p:font typeface="Roboto Light" panose="02000000000000000000" pitchFamily="2" charset="0"/>
      <p:regular r:id="rId21"/>
      <p:italic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5" userDrawn="1">
          <p15:clr>
            <a:srgbClr val="A4A3A4"/>
          </p15:clr>
        </p15:guide>
        <p15:guide id="2" pos="360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ooke England Lee" initials="BEL" lastIdx="5" clrIdx="0"/>
  <p:cmAuthor id="2" name="mott.kendal@gmail.com" initials="m" lastIdx="5" clrIdx="1"/>
  <p:cmAuthor id="3" name="Steve Budd" initials="SB" lastIdx="10" clrIdx="2">
    <p:extLst>
      <p:ext uri="{19B8F6BF-5375-455C-9EA6-DF929625EA0E}">
        <p15:presenceInfo xmlns:p15="http://schemas.microsoft.com/office/powerpoint/2012/main" userId="S-1-5-21-64690814-2474331639-2337774507-1206" providerId="AD"/>
      </p:ext>
    </p:extLst>
  </p:cmAuthor>
  <p:cmAuthor id="4" name="Kimberley Wadsworth" initials="KW" lastIdx="3" clrIdx="3">
    <p:extLst>
      <p:ext uri="{19B8F6BF-5375-455C-9EA6-DF929625EA0E}">
        <p15:presenceInfo xmlns:p15="http://schemas.microsoft.com/office/powerpoint/2012/main" userId="S::K.Wadsworth@procurementleaders.com::acfa17c4-b4da-4617-ad95-d1a0c5718ae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07E26"/>
    <a:srgbClr val="000000"/>
    <a:srgbClr val="666666"/>
    <a:srgbClr val="008E7F"/>
    <a:srgbClr val="B19F66"/>
    <a:srgbClr val="E03A42"/>
    <a:srgbClr val="B3B7BC"/>
    <a:srgbClr val="F9F9F9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/>
    <p:restoredTop sz="95226" autoAdjust="0"/>
  </p:normalViewPr>
  <p:slideViewPr>
    <p:cSldViewPr>
      <p:cViewPr varScale="1">
        <p:scale>
          <a:sx n="165" d="100"/>
          <a:sy n="165" d="100"/>
        </p:scale>
        <p:origin x="672" y="184"/>
      </p:cViewPr>
      <p:guideLst>
        <p:guide orient="horz" pos="985"/>
        <p:guide pos="36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2.fntdata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5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1.fntdata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6.fntdata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2022\Getting%20to%20growth\PPT%20charts%20and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2022\Getting%20to%20growth\PPT%20charts%20and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2022\Getting%20to%20growth\PPT%20charts%20and%20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2022\Getting%20to%20growth\PPT%20charts%20and%20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2022\Getting%20to%20growth\PPT%20charts%20and%20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2022\Getting%20to%20growth\PPT%20charts%20and%20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2022\Getting%20to%20growth\PPT%20charts%20and%20dat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2022\Getting%20to%20growth\PPT%20charts%20and%20dat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How do you rate your company's short-term growth prospects (next one</a:t>
            </a:r>
            <a:r>
              <a:rPr lang="en-GB" baseline="0" dirty="0"/>
              <a:t> to three</a:t>
            </a:r>
            <a:r>
              <a:rPr lang="en-GB" dirty="0"/>
              <a:t> years)?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Outlook!$O$27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(Outlook!$N$28,Outlook!$N$33)</c:f>
              <c:strCache>
                <c:ptCount val="2"/>
                <c:pt idx="0">
                  <c:v>Accounting and Finance</c:v>
                </c:pt>
                <c:pt idx="1">
                  <c:v>Average</c:v>
                </c:pt>
              </c:strCache>
            </c:strRef>
          </c:cat>
          <c:val>
            <c:numRef>
              <c:f>(Outlook!$O$28,Outlook!$O$33)</c:f>
              <c:numCache>
                <c:formatCode>0%</c:formatCode>
                <c:ptCount val="2"/>
                <c:pt idx="0">
                  <c:v>0.16666666666666666</c:v>
                </c:pt>
                <c:pt idx="1">
                  <c:v>0.17857142857142858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9D-4479-AF7F-EC846509B425}"/>
            </c:ext>
          </c:extLst>
        </c:ser>
        <c:ser>
          <c:idx val="1"/>
          <c:order val="1"/>
          <c:tx>
            <c:strRef>
              <c:f>Outlook!$P$27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(Outlook!$N$28,Outlook!$N$33)</c:f>
              <c:strCache>
                <c:ptCount val="2"/>
                <c:pt idx="0">
                  <c:v>Accounting and Finance</c:v>
                </c:pt>
                <c:pt idx="1">
                  <c:v>Average</c:v>
                </c:pt>
              </c:strCache>
            </c:strRef>
          </c:cat>
          <c:val>
            <c:numRef>
              <c:f>(Outlook!$P$28,Outlook!$P$33)</c:f>
              <c:numCache>
                <c:formatCode>0%</c:formatCode>
                <c:ptCount val="2"/>
                <c:pt idx="0">
                  <c:v>0.33333333333333331</c:v>
                </c:pt>
                <c:pt idx="1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9D-4479-AF7F-EC846509B425}"/>
            </c:ext>
          </c:extLst>
        </c:ser>
        <c:ser>
          <c:idx val="2"/>
          <c:order val="2"/>
          <c:tx>
            <c:strRef>
              <c:f>Outlook!$Q$27</c:f>
              <c:strCache>
                <c:ptCount val="1"/>
                <c:pt idx="0">
                  <c:v>Fair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(Outlook!$N$28,Outlook!$N$33)</c:f>
              <c:strCache>
                <c:ptCount val="2"/>
                <c:pt idx="0">
                  <c:v>Accounting and Finance</c:v>
                </c:pt>
                <c:pt idx="1">
                  <c:v>Average</c:v>
                </c:pt>
              </c:strCache>
            </c:strRef>
          </c:cat>
          <c:val>
            <c:numRef>
              <c:f>(Outlook!$Q$28,Outlook!$Q$33)</c:f>
              <c:numCache>
                <c:formatCode>0%</c:formatCode>
                <c:ptCount val="2"/>
                <c:pt idx="0">
                  <c:v>0.41666666666666669</c:v>
                </c:pt>
                <c:pt idx="1">
                  <c:v>0.25510204081632654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9D-4479-AF7F-EC846509B425}"/>
            </c:ext>
          </c:extLst>
        </c:ser>
        <c:ser>
          <c:idx val="3"/>
          <c:order val="3"/>
          <c:tx>
            <c:strRef>
              <c:f>Outlook!$R$27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(Outlook!$N$28,Outlook!$N$33)</c:f>
              <c:strCache>
                <c:ptCount val="2"/>
                <c:pt idx="0">
                  <c:v>Accounting and Finance</c:v>
                </c:pt>
                <c:pt idx="1">
                  <c:v>Average</c:v>
                </c:pt>
              </c:strCache>
            </c:strRef>
          </c:cat>
          <c:val>
            <c:numRef>
              <c:f>(Outlook!$R$28,Outlook!$R$33)</c:f>
              <c:numCache>
                <c:formatCode>0%</c:formatCode>
                <c:ptCount val="2"/>
                <c:pt idx="0">
                  <c:v>8.3333333333333329E-2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9D-4479-AF7F-EC846509B425}"/>
            </c:ext>
          </c:extLst>
        </c:ser>
        <c:ser>
          <c:idx val="4"/>
          <c:order val="4"/>
          <c:tx>
            <c:strRef>
              <c:f>Outlook!$S$27</c:f>
              <c:strCache>
                <c:ptCount val="1"/>
                <c:pt idx="0">
                  <c:v>Extremely poor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0.1064814814814815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9D-4479-AF7F-EC846509B4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(Outlook!$N$28,Outlook!$N$33)</c:f>
              <c:strCache>
                <c:ptCount val="2"/>
                <c:pt idx="0">
                  <c:v>Accounting and Finance</c:v>
                </c:pt>
                <c:pt idx="1">
                  <c:v>Average</c:v>
                </c:pt>
              </c:strCache>
            </c:strRef>
          </c:cat>
          <c:val>
            <c:numRef>
              <c:f>(Outlook!$S$28,Outlook!$S$33)</c:f>
              <c:numCache>
                <c:formatCode>0%</c:formatCode>
                <c:ptCount val="2"/>
                <c:pt idx="1">
                  <c:v>5.1020408163265302E-3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9D-4479-AF7F-EC846509B42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82916320"/>
        <c:axId val="1182923392"/>
      </c:barChart>
      <c:catAx>
        <c:axId val="1182916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2923392"/>
        <c:crosses val="autoZero"/>
        <c:auto val="1"/>
        <c:lblAlgn val="ctr"/>
        <c:lblOffset val="100"/>
        <c:noMultiLvlLbl val="0"/>
      </c:catAx>
      <c:valAx>
        <c:axId val="118292339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2916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400" dirty="0">
                <a:latin typeface="Franklin Gothic Book" panose="020B0503020102020204" pitchFamily="34" charset="0"/>
              </a:rPr>
              <a:t>How do you rate your company’s long-term growth prospects (three</a:t>
            </a:r>
            <a:r>
              <a:rPr lang="en-GB" sz="1400" baseline="0" dirty="0">
                <a:latin typeface="Franklin Gothic Book" panose="020B0503020102020204" pitchFamily="34" charset="0"/>
              </a:rPr>
              <a:t> to five</a:t>
            </a:r>
            <a:r>
              <a:rPr lang="en-GB" sz="1400" dirty="0">
                <a:latin typeface="Franklin Gothic Book" panose="020B0503020102020204" pitchFamily="34" charset="0"/>
              </a:rPr>
              <a:t> years)?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Outlook!$AN$27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(Outlook!$AM$28,Outlook!$AM$33)</c:f>
              <c:strCache>
                <c:ptCount val="2"/>
                <c:pt idx="0">
                  <c:v>Accounting and Finance</c:v>
                </c:pt>
                <c:pt idx="1">
                  <c:v>Average</c:v>
                </c:pt>
              </c:strCache>
            </c:strRef>
          </c:cat>
          <c:val>
            <c:numRef>
              <c:f>(Outlook!$AN$28,Outlook!$AN$33)</c:f>
              <c:numCache>
                <c:formatCode>0%</c:formatCode>
                <c:ptCount val="2"/>
                <c:pt idx="0">
                  <c:v>0.5</c:v>
                </c:pt>
                <c:pt idx="1">
                  <c:v>0.45128205128205129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BF-4BA0-8589-BEE0AF8BC185}"/>
            </c:ext>
          </c:extLst>
        </c:ser>
        <c:ser>
          <c:idx val="1"/>
          <c:order val="1"/>
          <c:tx>
            <c:strRef>
              <c:f>Outlook!$AO$27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(Outlook!$AM$28,Outlook!$AM$33)</c:f>
              <c:strCache>
                <c:ptCount val="2"/>
                <c:pt idx="0">
                  <c:v>Accounting and Finance</c:v>
                </c:pt>
                <c:pt idx="1">
                  <c:v>Average</c:v>
                </c:pt>
              </c:strCache>
            </c:strRef>
          </c:cat>
          <c:val>
            <c:numRef>
              <c:f>(Outlook!$AO$28,Outlook!$AO$33)</c:f>
              <c:numCache>
                <c:formatCode>0%</c:formatCode>
                <c:ptCount val="2"/>
                <c:pt idx="0">
                  <c:v>0.5</c:v>
                </c:pt>
                <c:pt idx="1">
                  <c:v>0.46153846153846156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BF-4BA0-8589-BEE0AF8BC185}"/>
            </c:ext>
          </c:extLst>
        </c:ser>
        <c:ser>
          <c:idx val="2"/>
          <c:order val="2"/>
          <c:tx>
            <c:strRef>
              <c:f>Outlook!$AP$27</c:f>
              <c:strCache>
                <c:ptCount val="1"/>
                <c:pt idx="0">
                  <c:v>Fair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(Outlook!$AM$28,Outlook!$AM$33)</c:f>
              <c:strCache>
                <c:ptCount val="2"/>
                <c:pt idx="0">
                  <c:v>Accounting and Finance</c:v>
                </c:pt>
                <c:pt idx="1">
                  <c:v>Average</c:v>
                </c:pt>
              </c:strCache>
            </c:strRef>
          </c:cat>
          <c:val>
            <c:numRef>
              <c:f>(Outlook!$AP$28,Outlook!$AP$33)</c:f>
              <c:numCache>
                <c:formatCode>0%</c:formatCode>
                <c:ptCount val="2"/>
                <c:pt idx="1">
                  <c:v>7.6923076923076927E-2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BF-4BA0-8589-BEE0AF8BC185}"/>
            </c:ext>
          </c:extLst>
        </c:ser>
        <c:ser>
          <c:idx val="3"/>
          <c:order val="3"/>
          <c:tx>
            <c:strRef>
              <c:f>Outlook!$AQ$27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0185067526415994E-16"/>
                  <c:y val="-9.72222222222222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BF-4BA0-8589-BEE0AF8BC1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(Outlook!$AM$28,Outlook!$AM$33)</c:f>
              <c:strCache>
                <c:ptCount val="2"/>
                <c:pt idx="0">
                  <c:v>Accounting and Finance</c:v>
                </c:pt>
                <c:pt idx="1">
                  <c:v>Average</c:v>
                </c:pt>
              </c:strCache>
            </c:strRef>
          </c:cat>
          <c:val>
            <c:numRef>
              <c:f>(Outlook!$AQ$28,Outlook!$AQ$33)</c:f>
              <c:numCache>
                <c:formatCode>0%</c:formatCode>
                <c:ptCount val="2"/>
                <c:pt idx="1">
                  <c:v>1.0256410256410256E-2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BF-4BA0-8589-BEE0AF8BC185}"/>
            </c:ext>
          </c:extLst>
        </c:ser>
        <c:ser>
          <c:idx val="4"/>
          <c:order val="4"/>
          <c:tx>
            <c:strRef>
              <c:f>Outlook!$AR$27</c:f>
              <c:strCache>
                <c:ptCount val="1"/>
                <c:pt idx="0">
                  <c:v>Extremely poor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(Outlook!$AM$28,Outlook!$AM$33)</c:f>
              <c:strCache>
                <c:ptCount val="2"/>
                <c:pt idx="0">
                  <c:v>Accounting and Finance</c:v>
                </c:pt>
                <c:pt idx="1">
                  <c:v>Average</c:v>
                </c:pt>
              </c:strCache>
            </c:strRef>
          </c:cat>
          <c:val>
            <c:numRef>
              <c:f>(Outlook!$AR$28,Outlook!$AR$33)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5-BDBF-4BA0-8589-BEE0AF8BC18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01964848"/>
        <c:axId val="1801966512"/>
      </c:barChart>
      <c:catAx>
        <c:axId val="1801964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1966512"/>
        <c:crosses val="autoZero"/>
        <c:auto val="1"/>
        <c:lblAlgn val="ctr"/>
        <c:lblOffset val="100"/>
        <c:noMultiLvlLbl val="0"/>
      </c:catAx>
      <c:valAx>
        <c:axId val="180196651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1964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dirty="0">
                <a:latin typeface="Franklin Gothic Book" panose="020B0503020102020204" pitchFamily="34" charset="0"/>
              </a:rPr>
              <a:t>How does your company primarily define growth in the short term (next one</a:t>
            </a:r>
            <a:r>
              <a:rPr lang="en-GB" baseline="0" dirty="0">
                <a:latin typeface="Franklin Gothic Book" panose="020B0503020102020204" pitchFamily="34" charset="0"/>
              </a:rPr>
              <a:t> to three</a:t>
            </a:r>
            <a:r>
              <a:rPr lang="en-GB" dirty="0">
                <a:latin typeface="Franklin Gothic Book" panose="020B0503020102020204" pitchFamily="34" charset="0"/>
              </a:rPr>
              <a:t> years)?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'ST growth def'!$P$39</c:f>
              <c:strCache>
                <c:ptCount val="1"/>
                <c:pt idx="0">
                  <c:v>Increased revenue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 growth def'!$O$40:$O$41</c:f>
              <c:strCache>
                <c:ptCount val="2"/>
                <c:pt idx="0">
                  <c:v>Accounting and Finance</c:v>
                </c:pt>
                <c:pt idx="1">
                  <c:v>Average</c:v>
                </c:pt>
              </c:strCache>
            </c:strRef>
          </c:cat>
          <c:val>
            <c:numRef>
              <c:f>'ST growth def'!$P$40:$P$41</c:f>
              <c:numCache>
                <c:formatCode>0%</c:formatCode>
                <c:ptCount val="2"/>
                <c:pt idx="0">
                  <c:v>0.33333333333333331</c:v>
                </c:pt>
                <c:pt idx="1">
                  <c:v>0.42465753424657532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3B-40CD-96EE-026BF95047D6}"/>
            </c:ext>
          </c:extLst>
        </c:ser>
        <c:ser>
          <c:idx val="1"/>
          <c:order val="1"/>
          <c:tx>
            <c:strRef>
              <c:f>'ST growth def'!$Q$39</c:f>
              <c:strCache>
                <c:ptCount val="1"/>
                <c:pt idx="0">
                  <c:v>Increased profit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 growth def'!$O$40:$O$41</c:f>
              <c:strCache>
                <c:ptCount val="2"/>
                <c:pt idx="0">
                  <c:v>Accounting and Finance</c:v>
                </c:pt>
                <c:pt idx="1">
                  <c:v>Average</c:v>
                </c:pt>
              </c:strCache>
            </c:strRef>
          </c:cat>
          <c:val>
            <c:numRef>
              <c:f>'ST growth def'!$Q$40:$Q$41</c:f>
              <c:numCache>
                <c:formatCode>0%</c:formatCode>
                <c:ptCount val="2"/>
                <c:pt idx="0">
                  <c:v>0.25</c:v>
                </c:pt>
                <c:pt idx="1">
                  <c:v>0.23744292237442921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3B-40CD-96EE-026BF95047D6}"/>
            </c:ext>
          </c:extLst>
        </c:ser>
        <c:ser>
          <c:idx val="2"/>
          <c:order val="2"/>
          <c:tx>
            <c:strRef>
              <c:f>'ST growth def'!$R$39</c:f>
              <c:strCache>
                <c:ptCount val="1"/>
                <c:pt idx="0">
                  <c:v>Increased market share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 growth def'!$O$40:$O$41</c:f>
              <c:strCache>
                <c:ptCount val="2"/>
                <c:pt idx="0">
                  <c:v>Accounting and Finance</c:v>
                </c:pt>
                <c:pt idx="1">
                  <c:v>Average</c:v>
                </c:pt>
              </c:strCache>
            </c:strRef>
          </c:cat>
          <c:val>
            <c:numRef>
              <c:f>'ST growth def'!$R$40:$R$41</c:f>
              <c:numCache>
                <c:formatCode>0%</c:formatCode>
                <c:ptCount val="2"/>
                <c:pt idx="0">
                  <c:v>0.16666666666666666</c:v>
                </c:pt>
                <c:pt idx="1">
                  <c:v>0.12785388127853881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3B-40CD-96EE-026BF95047D6}"/>
            </c:ext>
          </c:extLst>
        </c:ser>
        <c:ser>
          <c:idx val="3"/>
          <c:order val="3"/>
          <c:tx>
            <c:strRef>
              <c:f>'ST growth def'!$S$39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 growth def'!$O$40:$O$41</c:f>
              <c:strCache>
                <c:ptCount val="2"/>
                <c:pt idx="0">
                  <c:v>Accounting and Finance</c:v>
                </c:pt>
                <c:pt idx="1">
                  <c:v>Average</c:v>
                </c:pt>
              </c:strCache>
            </c:strRef>
          </c:cat>
          <c:val>
            <c:numRef>
              <c:f>'ST growth def'!$S$40:$S$41</c:f>
              <c:numCache>
                <c:formatCode>0%</c:formatCode>
                <c:ptCount val="2"/>
                <c:pt idx="0">
                  <c:v>0.16666666666666666</c:v>
                </c:pt>
                <c:pt idx="1">
                  <c:v>0.11872146118721461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F3B-40CD-96EE-026BF95047D6}"/>
            </c:ext>
          </c:extLst>
        </c:ser>
        <c:ser>
          <c:idx val="4"/>
          <c:order val="4"/>
          <c:tx>
            <c:strRef>
              <c:f>'ST growth def'!$T$39</c:f>
              <c:strCache>
                <c:ptCount val="1"/>
                <c:pt idx="0">
                  <c:v>Increased sales volume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 growth def'!$O$40:$O$41</c:f>
              <c:strCache>
                <c:ptCount val="2"/>
                <c:pt idx="0">
                  <c:v>Accounting and Finance</c:v>
                </c:pt>
                <c:pt idx="1">
                  <c:v>Average</c:v>
                </c:pt>
              </c:strCache>
            </c:strRef>
          </c:cat>
          <c:val>
            <c:numRef>
              <c:f>'ST growth def'!$T$40:$T$41</c:f>
              <c:numCache>
                <c:formatCode>0%</c:formatCode>
                <c:ptCount val="2"/>
                <c:pt idx="0">
                  <c:v>8.3333333333333329E-2</c:v>
                </c:pt>
                <c:pt idx="1">
                  <c:v>9.1324200913242004E-2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3B-40CD-96EE-026BF95047D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50779840"/>
        <c:axId val="1650776928"/>
      </c:barChart>
      <c:catAx>
        <c:axId val="1650779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0776928"/>
        <c:crosses val="autoZero"/>
        <c:auto val="1"/>
        <c:lblAlgn val="ctr"/>
        <c:lblOffset val="100"/>
        <c:noMultiLvlLbl val="0"/>
      </c:catAx>
      <c:valAx>
        <c:axId val="165077692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0779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dirty="0">
                <a:latin typeface="Franklin Gothic Book" panose="020B0503020102020204" pitchFamily="34" charset="0"/>
              </a:rPr>
              <a:t>How does your company primarily define growth in the long term (three to five years)?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'LT growth def'!$O$25</c:f>
              <c:strCache>
                <c:ptCount val="1"/>
                <c:pt idx="0">
                  <c:v>Increased profit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'LT growth def'!$N$26:$N$27</c:f>
              <c:strCache>
                <c:ptCount val="2"/>
                <c:pt idx="0">
                  <c:v>Accounting and Finance</c:v>
                </c:pt>
                <c:pt idx="1">
                  <c:v>Average</c:v>
                </c:pt>
              </c:strCache>
            </c:strRef>
          </c:cat>
          <c:val>
            <c:numRef>
              <c:f>'LT growth def'!$O$26:$O$27</c:f>
              <c:numCache>
                <c:formatCode>0%</c:formatCode>
                <c:ptCount val="2"/>
                <c:pt idx="0">
                  <c:v>0.5</c:v>
                </c:pt>
                <c:pt idx="1">
                  <c:v>0.30136986301369861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BC-4AC7-98F5-CE1608E1B073}"/>
            </c:ext>
          </c:extLst>
        </c:ser>
        <c:ser>
          <c:idx val="1"/>
          <c:order val="1"/>
          <c:tx>
            <c:strRef>
              <c:f>'LT growth def'!$P$25</c:f>
              <c:strCache>
                <c:ptCount val="1"/>
                <c:pt idx="0">
                  <c:v>Increased revenue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'LT growth def'!$N$26:$N$27</c:f>
              <c:strCache>
                <c:ptCount val="2"/>
                <c:pt idx="0">
                  <c:v>Accounting and Finance</c:v>
                </c:pt>
                <c:pt idx="1">
                  <c:v>Average</c:v>
                </c:pt>
              </c:strCache>
            </c:strRef>
          </c:cat>
          <c:val>
            <c:numRef>
              <c:f>'LT growth def'!$P$26:$P$27</c:f>
              <c:numCache>
                <c:formatCode>0%</c:formatCode>
                <c:ptCount val="2"/>
                <c:pt idx="0">
                  <c:v>0.16666666666666666</c:v>
                </c:pt>
                <c:pt idx="1">
                  <c:v>0.26027397260273971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BC-4AC7-98F5-CE1608E1B073}"/>
            </c:ext>
          </c:extLst>
        </c:ser>
        <c:ser>
          <c:idx val="2"/>
          <c:order val="2"/>
          <c:tx>
            <c:strRef>
              <c:f>'LT growth def'!$Q$25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'LT growth def'!$N$26:$N$27</c:f>
              <c:strCache>
                <c:ptCount val="2"/>
                <c:pt idx="0">
                  <c:v>Accounting and Finance</c:v>
                </c:pt>
                <c:pt idx="1">
                  <c:v>Average</c:v>
                </c:pt>
              </c:strCache>
            </c:strRef>
          </c:cat>
          <c:val>
            <c:numRef>
              <c:f>'LT growth def'!$Q$26:$Q$27</c:f>
              <c:numCache>
                <c:formatCode>0%</c:formatCode>
                <c:ptCount val="2"/>
                <c:pt idx="0">
                  <c:v>0.16666666666666666</c:v>
                </c:pt>
                <c:pt idx="1">
                  <c:v>0.14155251141552511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BC-4AC7-98F5-CE1608E1B073}"/>
            </c:ext>
          </c:extLst>
        </c:ser>
        <c:ser>
          <c:idx val="3"/>
          <c:order val="3"/>
          <c:tx>
            <c:strRef>
              <c:f>'LT growth def'!$R$25</c:f>
              <c:strCache>
                <c:ptCount val="1"/>
                <c:pt idx="0">
                  <c:v>Increased sales volume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'LT growth def'!$N$26:$N$27</c:f>
              <c:strCache>
                <c:ptCount val="2"/>
                <c:pt idx="0">
                  <c:v>Accounting and Finance</c:v>
                </c:pt>
                <c:pt idx="1">
                  <c:v>Average</c:v>
                </c:pt>
              </c:strCache>
            </c:strRef>
          </c:cat>
          <c:val>
            <c:numRef>
              <c:f>'LT growth def'!$R$26:$R$27</c:f>
              <c:numCache>
                <c:formatCode>0%</c:formatCode>
                <c:ptCount val="2"/>
                <c:pt idx="0">
                  <c:v>8.3333333333333329E-2</c:v>
                </c:pt>
                <c:pt idx="1">
                  <c:v>4.1095890410958902E-2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BC-4AC7-98F5-CE1608E1B073}"/>
            </c:ext>
          </c:extLst>
        </c:ser>
        <c:ser>
          <c:idx val="4"/>
          <c:order val="4"/>
          <c:tx>
            <c:strRef>
              <c:f>'LT growth def'!$S$25</c:f>
              <c:strCache>
                <c:ptCount val="1"/>
                <c:pt idx="0">
                  <c:v>Increased market share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'LT growth def'!$N$26:$N$27</c:f>
              <c:strCache>
                <c:ptCount val="2"/>
                <c:pt idx="0">
                  <c:v>Accounting and Finance</c:v>
                </c:pt>
                <c:pt idx="1">
                  <c:v>Average</c:v>
                </c:pt>
              </c:strCache>
            </c:strRef>
          </c:cat>
          <c:val>
            <c:numRef>
              <c:f>'LT growth def'!$S$26:$S$27</c:f>
              <c:numCache>
                <c:formatCode>0%</c:formatCode>
                <c:ptCount val="2"/>
                <c:pt idx="0">
                  <c:v>8.3333333333333329E-2</c:v>
                </c:pt>
                <c:pt idx="1">
                  <c:v>0.25570776255707761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BC-4AC7-98F5-CE1608E1B07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4768976"/>
        <c:axId val="104770224"/>
      </c:barChart>
      <c:catAx>
        <c:axId val="104768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770224"/>
        <c:crosses val="autoZero"/>
        <c:auto val="1"/>
        <c:lblAlgn val="ctr"/>
        <c:lblOffset val="100"/>
        <c:noMultiLvlLbl val="0"/>
      </c:catAx>
      <c:valAx>
        <c:axId val="104770224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76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400" dirty="0">
                <a:latin typeface="Franklin Gothic Book" panose="020B0503020102020204" pitchFamily="34" charset="0"/>
              </a:rPr>
              <a:t>What do you see as the main barriers to your company’s short-term (one- to three-year) growth plans?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Barriers!$Z$26</c:f>
              <c:strCache>
                <c:ptCount val="1"/>
                <c:pt idx="0">
                  <c:v>Accounting and Finance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Barriers!$AA$25:$AJ$25</c:f>
              <c:strCache>
                <c:ptCount val="10"/>
                <c:pt idx="0">
                  <c:v>ESG regulations</c:v>
                </c:pt>
                <c:pt idx="1">
                  <c:v>Raw material shortages</c:v>
                </c:pt>
                <c:pt idx="2">
                  <c:v>Other</c:v>
                </c:pt>
                <c:pt idx="3">
                  <c:v>Geopolitics</c:v>
                </c:pt>
                <c:pt idx="4">
                  <c:v>Supply chain delays</c:v>
                </c:pt>
                <c:pt idx="5">
                  <c:v>Interest rate increases</c:v>
                </c:pt>
                <c:pt idx="6">
                  <c:v>Budget constraints</c:v>
                </c:pt>
                <c:pt idx="7">
                  <c:v>Labor/talent shortages</c:v>
                </c:pt>
                <c:pt idx="8">
                  <c:v>Inflation</c:v>
                </c:pt>
                <c:pt idx="9">
                  <c:v>Potential recession</c:v>
                </c:pt>
              </c:strCache>
            </c:strRef>
          </c:cat>
          <c:val>
            <c:numRef>
              <c:f>Barriers!$AA$26:$AJ$26</c:f>
              <c:numCache>
                <c:formatCode>0%</c:formatCode>
                <c:ptCount val="10"/>
                <c:pt idx="0">
                  <c:v>0</c:v>
                </c:pt>
                <c:pt idx="1">
                  <c:v>8.3333333333333329E-2</c:v>
                </c:pt>
                <c:pt idx="2">
                  <c:v>8.3333333333333329E-2</c:v>
                </c:pt>
                <c:pt idx="3">
                  <c:v>0.33333333333333331</c:v>
                </c:pt>
                <c:pt idx="4">
                  <c:v>0.41666666666666669</c:v>
                </c:pt>
                <c:pt idx="5">
                  <c:v>0.41666666666666669</c:v>
                </c:pt>
                <c:pt idx="6">
                  <c:v>0.5</c:v>
                </c:pt>
                <c:pt idx="7">
                  <c:v>0.66666666666666663</c:v>
                </c:pt>
                <c:pt idx="8">
                  <c:v>0.75</c:v>
                </c:pt>
                <c:pt idx="9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0E-4E25-AF01-937C74B1A279}"/>
            </c:ext>
          </c:extLst>
        </c:ser>
        <c:ser>
          <c:idx val="1"/>
          <c:order val="1"/>
          <c:tx>
            <c:strRef>
              <c:f>Barriers!$Z$27</c:f>
              <c:strCache>
                <c:ptCount val="1"/>
                <c:pt idx="0">
                  <c:v>Average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Barriers!$AA$25:$AJ$25</c:f>
              <c:strCache>
                <c:ptCount val="10"/>
                <c:pt idx="0">
                  <c:v>ESG regulations</c:v>
                </c:pt>
                <c:pt idx="1">
                  <c:v>Raw material shortages</c:v>
                </c:pt>
                <c:pt idx="2">
                  <c:v>Other</c:v>
                </c:pt>
                <c:pt idx="3">
                  <c:v>Geopolitics</c:v>
                </c:pt>
                <c:pt idx="4">
                  <c:v>Supply chain delays</c:v>
                </c:pt>
                <c:pt idx="5">
                  <c:v>Interest rate increases</c:v>
                </c:pt>
                <c:pt idx="6">
                  <c:v>Budget constraints</c:v>
                </c:pt>
                <c:pt idx="7">
                  <c:v>Labor/talent shortages</c:v>
                </c:pt>
                <c:pt idx="8">
                  <c:v>Inflation</c:v>
                </c:pt>
                <c:pt idx="9">
                  <c:v>Potential recession</c:v>
                </c:pt>
              </c:strCache>
            </c:strRef>
          </c:cat>
          <c:val>
            <c:numRef>
              <c:f>Barriers!$AA$27:$AJ$27</c:f>
              <c:numCache>
                <c:formatCode>0%</c:formatCode>
                <c:ptCount val="10"/>
                <c:pt idx="0">
                  <c:v>5.9633027522935783E-2</c:v>
                </c:pt>
                <c:pt idx="1">
                  <c:v>0.23394495412844038</c:v>
                </c:pt>
                <c:pt idx="2">
                  <c:v>6.8807339449541288E-2</c:v>
                </c:pt>
                <c:pt idx="3">
                  <c:v>0.33486238532110091</c:v>
                </c:pt>
                <c:pt idx="4">
                  <c:v>0.41284403669724773</c:v>
                </c:pt>
                <c:pt idx="5">
                  <c:v>0.26146788990825687</c:v>
                </c:pt>
                <c:pt idx="6">
                  <c:v>0.36238532110091742</c:v>
                </c:pt>
                <c:pt idx="7">
                  <c:v>0.67889908256880738</c:v>
                </c:pt>
                <c:pt idx="8">
                  <c:v>0.6330275229357798</c:v>
                </c:pt>
                <c:pt idx="9">
                  <c:v>0.66972477064220182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0E-4E25-AF01-937C74B1A27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034200544"/>
        <c:axId val="2034201792"/>
      </c:barChart>
      <c:catAx>
        <c:axId val="2034200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4201792"/>
        <c:crosses val="autoZero"/>
        <c:auto val="1"/>
        <c:lblAlgn val="ctr"/>
        <c:lblOffset val="100"/>
        <c:noMultiLvlLbl val="0"/>
      </c:catAx>
      <c:valAx>
        <c:axId val="203420179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4200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dirty="0">
                <a:latin typeface="Franklin Gothic Book" panose="020B0503020102020204" pitchFamily="34" charset="0"/>
              </a:rPr>
              <a:t>Which of the following external factors do you see as most beneficial to your company’s short-term (one-</a:t>
            </a:r>
            <a:r>
              <a:rPr lang="en-GB" baseline="0" dirty="0">
                <a:latin typeface="Franklin Gothic Book" panose="020B0503020102020204" pitchFamily="34" charset="0"/>
              </a:rPr>
              <a:t> to three-</a:t>
            </a:r>
            <a:r>
              <a:rPr lang="en-GB" dirty="0">
                <a:latin typeface="Franklin Gothic Book" panose="020B0503020102020204" pitchFamily="34" charset="0"/>
              </a:rPr>
              <a:t>year) growth plans? 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Accelerators!$V$26</c:f>
              <c:strCache>
                <c:ptCount val="1"/>
                <c:pt idx="0">
                  <c:v>Accounting and Finance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Accelerators!$W$25:$AD$25</c:f>
              <c:strCache>
                <c:ptCount val="8"/>
                <c:pt idx="0">
                  <c:v>New trade agreements</c:v>
                </c:pt>
                <c:pt idx="1">
                  <c:v>Other</c:v>
                </c:pt>
                <c:pt idx="2">
                  <c:v>Growing demand for ethical and sustainable products</c:v>
                </c:pt>
                <c:pt idx="3">
                  <c:v>Changing consumer spending patterns</c:v>
                </c:pt>
                <c:pt idx="4">
                  <c:v>Easing of supply constraints</c:v>
                </c:pt>
                <c:pt idx="5">
                  <c:v>Favorable M&amp;A environment</c:v>
                </c:pt>
                <c:pt idx="6">
                  <c:v>Easing of the talent shortage</c:v>
                </c:pt>
                <c:pt idx="7">
                  <c:v>Advances in technology</c:v>
                </c:pt>
              </c:strCache>
            </c:strRef>
          </c:cat>
          <c:val>
            <c:numRef>
              <c:f>Accelerators!$W$26:$AD$26</c:f>
              <c:numCache>
                <c:formatCode>0%</c:formatCode>
                <c:ptCount val="8"/>
                <c:pt idx="1">
                  <c:v>8.3333333333333329E-2</c:v>
                </c:pt>
                <c:pt idx="2">
                  <c:v>0.25</c:v>
                </c:pt>
                <c:pt idx="3">
                  <c:v>0.33333333333333331</c:v>
                </c:pt>
                <c:pt idx="4">
                  <c:v>0.41666666666666669</c:v>
                </c:pt>
                <c:pt idx="5">
                  <c:v>0.5</c:v>
                </c:pt>
                <c:pt idx="6">
                  <c:v>0.58333333333333337</c:v>
                </c:pt>
                <c:pt idx="7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F3-4743-A787-7158FC9757A2}"/>
            </c:ext>
          </c:extLst>
        </c:ser>
        <c:ser>
          <c:idx val="1"/>
          <c:order val="1"/>
          <c:tx>
            <c:strRef>
              <c:f>Accelerators!$V$27</c:f>
              <c:strCache>
                <c:ptCount val="1"/>
                <c:pt idx="0">
                  <c:v>Average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Accelerators!$W$25:$AD$25</c:f>
              <c:strCache>
                <c:ptCount val="8"/>
                <c:pt idx="0">
                  <c:v>New trade agreements</c:v>
                </c:pt>
                <c:pt idx="1">
                  <c:v>Other</c:v>
                </c:pt>
                <c:pt idx="2">
                  <c:v>Growing demand for ethical and sustainable products</c:v>
                </c:pt>
                <c:pt idx="3">
                  <c:v>Changing consumer spending patterns</c:v>
                </c:pt>
                <c:pt idx="4">
                  <c:v>Easing of supply constraints</c:v>
                </c:pt>
                <c:pt idx="5">
                  <c:v>Favorable M&amp;A environment</c:v>
                </c:pt>
                <c:pt idx="6">
                  <c:v>Easing of the talent shortage</c:v>
                </c:pt>
                <c:pt idx="7">
                  <c:v>Advances in technology</c:v>
                </c:pt>
              </c:strCache>
            </c:strRef>
          </c:cat>
          <c:val>
            <c:numRef>
              <c:f>Accelerators!$W$27:$AD$27</c:f>
              <c:numCache>
                <c:formatCode>0%</c:formatCode>
                <c:ptCount val="8"/>
                <c:pt idx="0">
                  <c:v>5.5045871559633031E-2</c:v>
                </c:pt>
                <c:pt idx="1">
                  <c:v>7.7981651376146793E-2</c:v>
                </c:pt>
                <c:pt idx="2">
                  <c:v>0.30275229357798167</c:v>
                </c:pt>
                <c:pt idx="3">
                  <c:v>0.37155963302752293</c:v>
                </c:pt>
                <c:pt idx="4">
                  <c:v>0.43577981651376146</c:v>
                </c:pt>
                <c:pt idx="5">
                  <c:v>0.43577981651376146</c:v>
                </c:pt>
                <c:pt idx="6">
                  <c:v>0.54128440366972475</c:v>
                </c:pt>
                <c:pt idx="7">
                  <c:v>0.59174311926605505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F3-4743-A787-7158FC9757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0731824"/>
        <c:axId val="80730992"/>
      </c:barChart>
      <c:catAx>
        <c:axId val="80731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730992"/>
        <c:crosses val="autoZero"/>
        <c:auto val="1"/>
        <c:lblAlgn val="ctr"/>
        <c:lblOffset val="100"/>
        <c:noMultiLvlLbl val="0"/>
      </c:catAx>
      <c:valAx>
        <c:axId val="8073099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731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dirty="0">
                <a:latin typeface="Franklin Gothic Book" panose="020B0503020102020204" pitchFamily="34" charset="0"/>
              </a:rPr>
              <a:t>Which one of the following stakeholders is most important to your company’s decision-making around growth in the short term (one to three years)?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'ST stakeholders'!$O$27</c:f>
              <c:strCache>
                <c:ptCount val="1"/>
                <c:pt idx="0">
                  <c:v>Accounting and Finance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 stakeholders'!$P$26:$V$26</c:f>
              <c:strCache>
                <c:ptCount val="7"/>
                <c:pt idx="0">
                  <c:v>Communities</c:v>
                </c:pt>
                <c:pt idx="1">
                  <c:v>Suppliers</c:v>
                </c:pt>
                <c:pt idx="2">
                  <c:v>Other</c:v>
                </c:pt>
                <c:pt idx="3">
                  <c:v>Investors</c:v>
                </c:pt>
                <c:pt idx="4">
                  <c:v>Employees</c:v>
                </c:pt>
                <c:pt idx="5">
                  <c:v>Board of directors</c:v>
                </c:pt>
                <c:pt idx="6">
                  <c:v>Customers</c:v>
                </c:pt>
              </c:strCache>
            </c:strRef>
          </c:cat>
          <c:val>
            <c:numRef>
              <c:f>'ST stakeholders'!$P$27:$V$27</c:f>
              <c:numCache>
                <c:formatCode>General</c:formatCode>
                <c:ptCount val="7"/>
                <c:pt idx="3" formatCode="0%">
                  <c:v>8.3333333333333329E-2</c:v>
                </c:pt>
                <c:pt idx="4" formatCode="0%">
                  <c:v>0.16666666666666666</c:v>
                </c:pt>
                <c:pt idx="5" formatCode="0%">
                  <c:v>0.16666666666666666</c:v>
                </c:pt>
                <c:pt idx="6" formatCode="0%">
                  <c:v>0.58333333333333337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6D-419F-9B42-BBEC53A318FD}"/>
            </c:ext>
          </c:extLst>
        </c:ser>
        <c:ser>
          <c:idx val="1"/>
          <c:order val="1"/>
          <c:tx>
            <c:strRef>
              <c:f>'ST stakeholders'!$O$28</c:f>
              <c:strCache>
                <c:ptCount val="1"/>
                <c:pt idx="0">
                  <c:v>Average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 stakeholders'!$P$26:$V$26</c:f>
              <c:strCache>
                <c:ptCount val="7"/>
                <c:pt idx="0">
                  <c:v>Communities</c:v>
                </c:pt>
                <c:pt idx="1">
                  <c:v>Suppliers</c:v>
                </c:pt>
                <c:pt idx="2">
                  <c:v>Other</c:v>
                </c:pt>
                <c:pt idx="3">
                  <c:v>Investors</c:v>
                </c:pt>
                <c:pt idx="4">
                  <c:v>Employees</c:v>
                </c:pt>
                <c:pt idx="5">
                  <c:v>Board of directors</c:v>
                </c:pt>
                <c:pt idx="6">
                  <c:v>Customers</c:v>
                </c:pt>
              </c:strCache>
            </c:strRef>
          </c:cat>
          <c:val>
            <c:numRef>
              <c:f>'ST stakeholders'!$P$28:$V$28</c:f>
              <c:numCache>
                <c:formatCode>0%</c:formatCode>
                <c:ptCount val="7"/>
                <c:pt idx="0">
                  <c:v>1.4285714285714285E-2</c:v>
                </c:pt>
                <c:pt idx="1">
                  <c:v>4.7619047619047616E-2</c:v>
                </c:pt>
                <c:pt idx="2">
                  <c:v>4.7619047619047616E-2</c:v>
                </c:pt>
                <c:pt idx="3">
                  <c:v>0.14761904761904762</c:v>
                </c:pt>
                <c:pt idx="4">
                  <c:v>0.12380952380952381</c:v>
                </c:pt>
                <c:pt idx="5">
                  <c:v>8.5714285714285715E-2</c:v>
                </c:pt>
                <c:pt idx="6">
                  <c:v>0.53333333333333333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6D-419F-9B42-BBEC53A318F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05852464"/>
        <c:axId val="605848304"/>
      </c:barChart>
      <c:catAx>
        <c:axId val="605852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5848304"/>
        <c:crosses val="autoZero"/>
        <c:auto val="1"/>
        <c:lblAlgn val="ctr"/>
        <c:lblOffset val="100"/>
        <c:noMultiLvlLbl val="0"/>
      </c:catAx>
      <c:valAx>
        <c:axId val="60584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585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dirty="0">
                <a:latin typeface="Franklin Gothic Book" panose="020B0503020102020204" pitchFamily="34" charset="0"/>
              </a:rPr>
              <a:t>Which one of the following stakeholders is most important to your company’s decision-making around growth in the long term (three to five years)?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'LT stakeholders'!$O$26</c:f>
              <c:strCache>
                <c:ptCount val="1"/>
                <c:pt idx="0">
                  <c:v>Accounting and Finance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'LT stakeholders'!$P$25:$U$25</c:f>
              <c:strCache>
                <c:ptCount val="6"/>
                <c:pt idx="0">
                  <c:v>Employees</c:v>
                </c:pt>
                <c:pt idx="1">
                  <c:v>Other</c:v>
                </c:pt>
                <c:pt idx="2">
                  <c:v>Communities</c:v>
                </c:pt>
                <c:pt idx="3">
                  <c:v>Board of directors</c:v>
                </c:pt>
                <c:pt idx="4">
                  <c:v>Investors</c:v>
                </c:pt>
                <c:pt idx="5">
                  <c:v>Customers</c:v>
                </c:pt>
              </c:strCache>
            </c:strRef>
          </c:cat>
          <c:val>
            <c:numRef>
              <c:f>'LT stakeholders'!$P$26:$U$26</c:f>
              <c:numCache>
                <c:formatCode>General</c:formatCode>
                <c:ptCount val="6"/>
                <c:pt idx="2" formatCode="0%">
                  <c:v>8.3333333333333329E-2</c:v>
                </c:pt>
                <c:pt idx="3" formatCode="0%">
                  <c:v>8.3333333333333329E-2</c:v>
                </c:pt>
                <c:pt idx="4" formatCode="0%">
                  <c:v>0.33333333333333331</c:v>
                </c:pt>
                <c:pt idx="5" formatCode="0%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7B-4E06-BF7E-1C31127BF864}"/>
            </c:ext>
          </c:extLst>
        </c:ser>
        <c:ser>
          <c:idx val="1"/>
          <c:order val="1"/>
          <c:tx>
            <c:strRef>
              <c:f>'LT stakeholders'!$O$27</c:f>
              <c:strCache>
                <c:ptCount val="1"/>
                <c:pt idx="0">
                  <c:v>Average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'LT stakeholders'!$P$25:$U$25</c:f>
              <c:strCache>
                <c:ptCount val="6"/>
                <c:pt idx="0">
                  <c:v>Employees</c:v>
                </c:pt>
                <c:pt idx="1">
                  <c:v>Other</c:v>
                </c:pt>
                <c:pt idx="2">
                  <c:v>Communities</c:v>
                </c:pt>
                <c:pt idx="3">
                  <c:v>Board of directors</c:v>
                </c:pt>
                <c:pt idx="4">
                  <c:v>Investors</c:v>
                </c:pt>
                <c:pt idx="5">
                  <c:v>Customers</c:v>
                </c:pt>
              </c:strCache>
            </c:strRef>
          </c:cat>
          <c:val>
            <c:numRef>
              <c:f>'LT stakeholders'!$P$27:$U$27</c:f>
              <c:numCache>
                <c:formatCode>0%</c:formatCode>
                <c:ptCount val="6"/>
                <c:pt idx="0">
                  <c:v>6.2200956937799042E-2</c:v>
                </c:pt>
                <c:pt idx="1">
                  <c:v>3.8277511961722487E-2</c:v>
                </c:pt>
                <c:pt idx="2">
                  <c:v>2.3923444976076555E-2</c:v>
                </c:pt>
                <c:pt idx="3">
                  <c:v>0.15789473684210525</c:v>
                </c:pt>
                <c:pt idx="4">
                  <c:v>0.25837320574162681</c:v>
                </c:pt>
                <c:pt idx="5">
                  <c:v>0.45454545454545453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7B-4E06-BF7E-1C31127BF86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50830512"/>
        <c:axId val="650832592"/>
      </c:barChart>
      <c:catAx>
        <c:axId val="650830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0832592"/>
        <c:crosses val="autoZero"/>
        <c:auto val="1"/>
        <c:lblAlgn val="ctr"/>
        <c:lblOffset val="100"/>
        <c:noMultiLvlLbl val="0"/>
      </c:catAx>
      <c:valAx>
        <c:axId val="65083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0830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>
              <a:latin typeface="Roboto Light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14A01-FCB2-4C53-B3AD-B96BA734C606}" type="datetimeFigureOut">
              <a:rPr lang="en-GB" smtClean="0">
                <a:latin typeface="Roboto Light" panose="02000000000000000000" pitchFamily="2" charset="0"/>
              </a:rPr>
              <a:t>08/12/2022</a:t>
            </a:fld>
            <a:endParaRPr lang="en-GB">
              <a:latin typeface="Roboto Light" panose="02000000000000000000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Roboto Light" panose="02000000000000000000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818AD-EBF8-4BCE-ABA5-3B1A81B4F509}" type="slidenum">
              <a:rPr lang="en-GB" smtClean="0">
                <a:latin typeface="Roboto Light" panose="02000000000000000000" pitchFamily="2" charset="0"/>
              </a:rPr>
              <a:t>‹#›</a:t>
            </a:fld>
            <a:endParaRPr lang="en-GB">
              <a:latin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66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Roboto Light" panose="02000000000000000000" pitchFamily="2" charset="0"/>
              </a:defRPr>
            </a:lvl1pPr>
          </a:lstStyle>
          <a:p>
            <a:fld id="{75FA1BE9-63C4-EE43-9506-F641B945431E}" type="datetimeFigureOut">
              <a:rPr lang="en-US" smtClean="0"/>
              <a:pPr/>
              <a:t>12/8/22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Roboto Light" panose="02000000000000000000" pitchFamily="2" charset="0"/>
              </a:defRPr>
            </a:lvl1pPr>
          </a:lstStyle>
          <a:p>
            <a:fld id="{59AB0446-7963-9949-A5B2-B46F91687B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60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b="0" i="0"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1pPr>
    <a:lvl2pPr marL="457200" algn="l" defTabSz="457200" rtl="0" eaLnBrk="1" latinLnBrk="0" hangingPunct="1">
      <a:defRPr sz="1200" b="0" i="0"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2pPr>
    <a:lvl3pPr marL="914400" algn="l" defTabSz="457200" rtl="0" eaLnBrk="1" latinLnBrk="0" hangingPunct="1">
      <a:defRPr sz="1200" b="0" i="0"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3pPr>
    <a:lvl4pPr marL="1371600" algn="l" defTabSz="457200" rtl="0" eaLnBrk="1" latinLnBrk="0" hangingPunct="1">
      <a:defRPr sz="1200" b="0" i="0"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4pPr>
    <a:lvl5pPr marL="1828800" algn="l" defTabSz="457200" rtl="0" eaLnBrk="1" latinLnBrk="0" hangingPunct="1">
      <a:defRPr sz="1200" b="0" i="0"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Main title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9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11676-A8EF-35ED-B096-0474DB600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sz="2100"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sz="1800"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500"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500"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F0A67-8BDE-58B1-94AB-ED5474619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12/8/22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21EEF-2D5B-839C-4468-5762BA4B6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4B00E-3A62-66F0-18F7-E3CA1FBCF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C610F35-F36B-71A7-5DB8-6099FCAAE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40568"/>
            <a:ext cx="2949178" cy="802481"/>
          </a:xfrm>
        </p:spPr>
        <p:txBody>
          <a:bodyPr anchor="b"/>
          <a:lstStyle>
            <a:lvl1pPr>
              <a:defRPr sz="2400" b="0" i="0">
                <a:latin typeface="+mj-lt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21807A52-136D-5D60-819D-13FBD0851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116888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0B967-AEEB-2267-E21A-85F84AB5C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40568"/>
            <a:ext cx="2949178" cy="802481"/>
          </a:xfrm>
        </p:spPr>
        <p:txBody>
          <a:bodyPr anchor="b"/>
          <a:lstStyle>
            <a:lvl1pPr>
              <a:defRPr sz="2400" b="0" i="0">
                <a:latin typeface="+mj-lt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5D6AAC-239A-1CE8-4663-81FC5411F2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559A2A-E57D-9E63-E596-A0300D88B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49BFF3-674D-2CD3-FF71-DA137E99C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12/8/22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CE2F0-D044-FD90-5B29-2DA40D10E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9334A-F785-4270-7058-468EFF637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5615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EF2AD-4556-E9D8-C273-AFB8CEE90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82290"/>
            <a:ext cx="6858000" cy="1790700"/>
          </a:xfrm>
        </p:spPr>
        <p:txBody>
          <a:bodyPr anchor="b">
            <a:normAutofit/>
          </a:bodyPr>
          <a:lstStyle>
            <a:lvl1pPr algn="ctr">
              <a:defRPr sz="4000" b="0" i="0">
                <a:latin typeface="+mj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57ABB-2964-0851-9475-3C859CC8B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133-0943-2E02-73DA-7071A329A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12/8/22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B0529-7CA3-EF5C-1E96-A9EB042D5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3B1B0-B05F-D15A-6F12-50619480F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96941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F9230-D174-A81F-E8A7-3E55FAE99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 b="0" i="0">
                <a:latin typeface="+mj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E4796-8432-04FA-F7B7-626EDA317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61B48-CCAC-18C8-F297-8A471746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12/8/22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676EB-BD6E-BAB5-C234-098C61119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4A4A6-8DA9-CDC1-24B0-0A6A3BC15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9444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4359C5-44FC-4560-E28C-6C81CA19D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12/8/22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95D189-D7CC-F453-D79B-3AC417148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F58511-11E3-0479-0107-4B2DA7659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7027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5C264-E6FA-C11A-BB24-E56A1B530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0791E-5FB4-D111-0934-491EBF201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12/8/22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93157-E34A-8350-70EC-8739A6067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60CE1-BC91-F07D-C380-65F641CE3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17CF6DB8-2781-8F07-897C-98A43D5C1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808301"/>
            <a:ext cx="8058149" cy="500344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="0" i="0">
                <a:latin typeface="+mj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9106962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F078E-09CF-2C7B-B979-649CEC49E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>
            <a:lvl1pPr>
              <a:defRPr sz="2000"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1EA39-802D-3EE1-10D3-33A9A572E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12/8/22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1C843-1678-1910-2C91-1C0BBA5CD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B6B47-906D-D2AE-E747-C9F3D4A4C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0C328052-55F4-5964-0062-0639601BF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808301"/>
            <a:ext cx="8058149" cy="500344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="0" i="0">
                <a:latin typeface="+mj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0BD7C33-E52F-811D-2849-C15CD7007D5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803835" y="1369219"/>
            <a:ext cx="3886200" cy="3263504"/>
          </a:xfrm>
        </p:spPr>
        <p:txBody>
          <a:bodyPr/>
          <a:lstStyle>
            <a:lvl1pPr>
              <a:defRPr sz="2000"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868491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B19A2-C50B-03BB-3433-122AAE839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378460"/>
            <a:ext cx="3868340" cy="500345"/>
          </a:xfrm>
        </p:spPr>
        <p:txBody>
          <a:bodyPr anchor="b"/>
          <a:lstStyle>
            <a:lvl1pPr marL="0" indent="0">
              <a:buNone/>
              <a:defRPr sz="1800" b="0" i="0">
                <a:latin typeface="+mj-lt"/>
                <a:ea typeface="Roboto Medium" panose="02000000000000000000" pitchFamily="2" charset="0"/>
                <a:cs typeface="Roboto Medium" panose="02000000000000000000" pitchFamily="2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35189-39CF-7A9F-0A6A-ACE8FEDCE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>
            <a:lvl1pPr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4pPr>
            <a:lvl5pPr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9B56AB-AA4D-24B0-7271-31039823BB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378460"/>
            <a:ext cx="3887391" cy="500346"/>
          </a:xfrm>
        </p:spPr>
        <p:txBody>
          <a:bodyPr anchor="b"/>
          <a:lstStyle>
            <a:lvl1pPr marL="0" indent="0">
              <a:buNone/>
              <a:defRPr sz="1800" b="0" i="0">
                <a:latin typeface="+mj-lt"/>
                <a:ea typeface="Roboto Medium" panose="02000000000000000000" pitchFamily="2" charset="0"/>
                <a:cs typeface="Roboto Medium" panose="02000000000000000000" pitchFamily="2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BB1C1C-EACF-2821-8DE4-D3F0B6647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12/8/22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BAF33E-8384-8986-BFA1-A0F0B19DB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F8B4F8-9F88-6DC8-0332-C27574497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52B62D66-7398-FA24-08D6-EF8B66F0931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629149" y="1878806"/>
            <a:ext cx="3887391" cy="2763441"/>
          </a:xfrm>
        </p:spPr>
        <p:txBody>
          <a:bodyPr/>
          <a:lstStyle>
            <a:lvl1pPr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4pPr>
            <a:lvl5pPr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171EBE0-3833-73DB-D609-87E46F660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59" y="808301"/>
            <a:ext cx="8059340" cy="500344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="0" i="0">
                <a:latin typeface="+mj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560476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CF7D78D-7060-164C-9E1F-E543674CA5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1402864"/>
            <a:ext cx="8229600" cy="3222475"/>
          </a:xfrm>
        </p:spPr>
        <p:txBody>
          <a:bodyPr>
            <a:noAutofit/>
          </a:bodyPr>
          <a:lstStyle>
            <a:lvl1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45AC0088-B1F9-E243-BEBD-FF192BA5E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808301"/>
            <a:ext cx="8229600" cy="500344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="0" i="0">
                <a:latin typeface="+mj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3216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8BBB71-E598-A842-B0F2-58587D033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12/8/22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85F1D2-C0F9-B5BD-0680-A3EADC911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B3720E-57BD-7ABF-B2F4-4EE4C1288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6461B888-A7CE-DD3D-2C5E-F20BF9374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847270"/>
            <a:ext cx="8058149" cy="500344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="0" i="0">
                <a:latin typeface="+mj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733843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525DA8-2E89-73B7-E0B8-80E8B9A8E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17054"/>
            <a:ext cx="7886700" cy="550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38562-89D6-6641-2B48-BEDC3BB0B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9111F-61D7-9D99-8823-1586154B9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876005"/>
            <a:ext cx="2057400" cy="165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12/8/22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71C11-3497-95FE-C751-0F0B6E530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76005"/>
            <a:ext cx="3086100" cy="165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7179D-73FF-9FEB-04BB-007D23987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876005"/>
            <a:ext cx="2057400" cy="165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171BAD-38D1-68F6-B766-85BDBD59E2AB}"/>
              </a:ext>
            </a:extLst>
          </p:cNvPr>
          <p:cNvCxnSpPr>
            <a:cxnSpLocks/>
          </p:cNvCxnSpPr>
          <p:nvPr userDrawn="1"/>
        </p:nvCxnSpPr>
        <p:spPr>
          <a:xfrm>
            <a:off x="457199" y="654627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D6FEDCE-436B-F902-8688-642DF692B40B}"/>
              </a:ext>
            </a:extLst>
          </p:cNvPr>
          <p:cNvCxnSpPr>
            <a:cxnSpLocks/>
          </p:cNvCxnSpPr>
          <p:nvPr userDrawn="1"/>
        </p:nvCxnSpPr>
        <p:spPr>
          <a:xfrm>
            <a:off x="457199" y="4807084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ageRef">
            <a:extLst>
              <a:ext uri="{FF2B5EF4-FFF2-40B4-BE49-F238E27FC236}">
                <a16:creationId xmlns:a16="http://schemas.microsoft.com/office/drawing/2014/main" id="{BAAB043D-649F-33AE-0352-487B2CDD255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515485" y="4868222"/>
            <a:ext cx="427038" cy="165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 defTabSz="847725" eaLnBrk="0" hangingPunct="0"/>
            <a:fld id="{A23EA7B4-8CC6-254A-AC56-56E57222A67E}" type="slidenum">
              <a:rPr lang="en-US" sz="800" b="0" i="0">
                <a:solidFill>
                  <a:srgbClr val="666666"/>
                </a:solidFill>
                <a:latin typeface="+mj-lt"/>
                <a:ea typeface="Akzidenz-Grotesk Std Light" charset="0"/>
                <a:cs typeface="Akzidenz-Grotesk Std Light" charset="0"/>
              </a:rPr>
              <a:pPr algn="r" defTabSz="847725" eaLnBrk="0" hangingPunct="0"/>
              <a:t>‹#›</a:t>
            </a:fld>
            <a:endParaRPr lang="en-US" sz="800" b="0" i="0" dirty="0">
              <a:solidFill>
                <a:srgbClr val="666666"/>
              </a:solidFill>
              <a:latin typeface="+mj-lt"/>
              <a:ea typeface="Akzidenz-Grotesk Std Light" charset="0"/>
              <a:cs typeface="Akzidenz-Grotesk Std Light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9F3FB43-FD6E-3E62-9C56-6CCE1B86EE6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198" y="310399"/>
            <a:ext cx="2074049" cy="25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86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4" r:id="rId2"/>
    <p:sldLayoutId id="2147483806" r:id="rId3"/>
    <p:sldLayoutId id="2147483809" r:id="rId4"/>
    <p:sldLayoutId id="2147483805" r:id="rId5"/>
    <p:sldLayoutId id="2147483807" r:id="rId6"/>
    <p:sldLayoutId id="2147483808" r:id="rId7"/>
    <p:sldLayoutId id="2147483816" r:id="rId8"/>
    <p:sldLayoutId id="2147483810" r:id="rId9"/>
    <p:sldLayoutId id="2147483811" r:id="rId10"/>
    <p:sldLayoutId id="214748381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Franklin Gothic Medium" panose="020B0603020102020204" pitchFamily="34" charset="0"/>
          <a:ea typeface="Roboto Light" panose="02000000000000000000" pitchFamily="2" charset="0"/>
          <a:cs typeface="Franklin Gothic Medium" panose="020B06030201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Franklin Gothic Book" panose="020B0503020102020204" pitchFamily="34" charset="0"/>
          <a:ea typeface="Roboto" panose="02000000000000000000" pitchFamily="2" charset="0"/>
          <a:cs typeface="Franklin Gothic Book" panose="020B05030201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Roboto" panose="02000000000000000000" pitchFamily="2" charset="0"/>
          <a:cs typeface="Franklin Gothic Book" panose="020B05030201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Franklin Gothic Book" panose="020B0503020102020204" pitchFamily="34" charset="0"/>
          <a:ea typeface="Roboto" panose="02000000000000000000" pitchFamily="2" charset="0"/>
          <a:cs typeface="Franklin Gothic Book" panose="020B05030201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Book" panose="020B0503020102020204" pitchFamily="34" charset="0"/>
          <a:ea typeface="Roboto" panose="02000000000000000000" pitchFamily="2" charset="0"/>
          <a:cs typeface="Franklin Gothic Book" panose="020B05030201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Book" panose="020B0503020102020204" pitchFamily="34" charset="0"/>
          <a:ea typeface="Roboto" panose="02000000000000000000" pitchFamily="2" charset="0"/>
          <a:cs typeface="Franklin Gothic Book" panose="020B05030201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C8614AAC-4685-F94E-6401-BE8D7C2D4A53}"/>
              </a:ext>
            </a:extLst>
          </p:cNvPr>
          <p:cNvSpPr txBox="1">
            <a:spLocks/>
          </p:cNvSpPr>
          <p:nvPr/>
        </p:nvSpPr>
        <p:spPr>
          <a:xfrm>
            <a:off x="2898178" y="4371950"/>
            <a:ext cx="3347641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Accounting and Finance</a:t>
            </a:r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EEF65061-6D9A-78A6-99D5-21280F860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385" y="1881330"/>
            <a:ext cx="3855230" cy="1211271"/>
          </a:xfrm>
          <a:prstGeom prst="rect">
            <a:avLst/>
          </a:prstGeom>
        </p:spPr>
      </p:pic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73A8D5F-A931-9036-6324-D5BC02B212EC}"/>
              </a:ext>
            </a:extLst>
          </p:cNvPr>
          <p:cNvSpPr txBox="1">
            <a:spLocks/>
          </p:cNvSpPr>
          <p:nvPr/>
        </p:nvSpPr>
        <p:spPr>
          <a:xfrm>
            <a:off x="2402939" y="3262170"/>
            <a:ext cx="4338117" cy="6057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Franklin Gothic Book" panose="020B0503020102020204" pitchFamily="34" charset="0"/>
                <a:ea typeface="Roboto" panose="02000000000000000000" pitchFamily="2" charset="0"/>
                <a:cs typeface="Franklin Gothic Book" panose="020B05030201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Roboto" panose="02000000000000000000" pitchFamily="2" charset="0"/>
                <a:cs typeface="Franklin Gothic Book" panose="020B05030201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Franklin Gothic Book" panose="020B0503020102020204" pitchFamily="34" charset="0"/>
                <a:ea typeface="Roboto" panose="02000000000000000000" pitchFamily="2" charset="0"/>
                <a:cs typeface="Franklin Gothic Book" panose="020B05030201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Franklin Gothic Book" panose="020B0503020102020204" pitchFamily="34" charset="0"/>
                <a:ea typeface="Roboto" panose="02000000000000000000" pitchFamily="2" charset="0"/>
                <a:cs typeface="Franklin Gothic Book" panose="020B05030201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Franklin Gothic Book" panose="020B0503020102020204" pitchFamily="34" charset="0"/>
                <a:ea typeface="Roboto" panose="02000000000000000000" pitchFamily="2" charset="0"/>
                <a:cs typeface="Franklin Gothic Book" panose="020B05030201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800">
                <a:solidFill>
                  <a:schemeClr val="bg1"/>
                </a:solidFill>
              </a:rPr>
              <a:t>Where Innovative Organizations Are Placing Bets and Taking Chances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AE7F647-6839-DF79-1976-138B2189F4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975" y="1419622"/>
            <a:ext cx="2074049" cy="253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441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B70B26-BD11-4DB0-AAFB-10A2192B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Franklin Gothic Book" panose="020B0503020102020204" pitchFamily="34" charset="0"/>
              </a:rPr>
              <a:t>The customer rules.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41EF8-7BF4-A5C4-4C2B-CED36A26D845}"/>
              </a:ext>
            </a:extLst>
          </p:cNvPr>
          <p:cNvSpPr txBox="1"/>
          <p:nvPr/>
        </p:nvSpPr>
        <p:spPr>
          <a:xfrm>
            <a:off x="5868144" y="1563688"/>
            <a:ext cx="2818655" cy="101566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Customers represented the most important stakeholders when making decisions relating to long-term growth, according to 50% of finance respondents.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3B1243D-2071-98CF-01BC-F735D2E3BB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0722144"/>
              </p:ext>
            </p:extLst>
          </p:nvPr>
        </p:nvGraphicFramePr>
        <p:xfrm>
          <a:off x="457198" y="1419622"/>
          <a:ext cx="5280587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E0E9239-D453-296B-160A-A2EE22153139}"/>
              </a:ext>
            </a:extLst>
          </p:cNvPr>
          <p:cNvSpPr txBox="1"/>
          <p:nvPr/>
        </p:nvSpPr>
        <p:spPr>
          <a:xfrm>
            <a:off x="457198" y="4526999"/>
            <a:ext cx="946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N=209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40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B70B26-BD11-4DB0-AAFB-10A2192B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Franklin Gothic Book" panose="020B0503020102020204" pitchFamily="34" charset="0"/>
              </a:rPr>
              <a:t>Finance leaders are split on their short-term outlooks.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41EF8-7BF4-A5C4-4C2B-CED36A26D845}"/>
              </a:ext>
            </a:extLst>
          </p:cNvPr>
          <p:cNvSpPr txBox="1"/>
          <p:nvPr/>
        </p:nvSpPr>
        <p:spPr>
          <a:xfrm>
            <a:off x="5868144" y="1563688"/>
            <a:ext cx="2818655" cy="101566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50% of finance respondents rated their companies’ short-term growth prospects as “good” (33%) or “excellent” (17%), while 50% rated their prospects as “fair” (42%) or “poor” (8%).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B95BC9-86DA-EC15-1BD9-4B63828AE824}"/>
              </a:ext>
            </a:extLst>
          </p:cNvPr>
          <p:cNvSpPr txBox="1"/>
          <p:nvPr/>
        </p:nvSpPr>
        <p:spPr>
          <a:xfrm>
            <a:off x="457198" y="4526999"/>
            <a:ext cx="946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N=196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B4E81BC-64C6-3643-00EE-38AEFF58EE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6362602"/>
              </p:ext>
            </p:extLst>
          </p:nvPr>
        </p:nvGraphicFramePr>
        <p:xfrm>
          <a:off x="457197" y="1427578"/>
          <a:ext cx="5267327" cy="316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96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B70B26-BD11-4DB0-AAFB-10A2192B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Franklin Gothic Book" panose="020B0503020102020204" pitchFamily="34" charset="0"/>
              </a:rPr>
              <a:t>The long-term outlook is positive.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41EF8-7BF4-A5C4-4C2B-CED36A26D845}"/>
              </a:ext>
            </a:extLst>
          </p:cNvPr>
          <p:cNvSpPr txBox="1"/>
          <p:nvPr/>
        </p:nvSpPr>
        <p:spPr>
          <a:xfrm>
            <a:off x="5868144" y="1563688"/>
            <a:ext cx="2818655" cy="646331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100% of finance respondents rated their companies’ long-term growth prospects as “good” (50%) or “excellent” (50%).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BD68EBB-94A3-F9D7-ACDE-6450718960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3343390"/>
              </p:ext>
            </p:extLst>
          </p:nvPr>
        </p:nvGraphicFramePr>
        <p:xfrm>
          <a:off x="457199" y="1419622"/>
          <a:ext cx="5267326" cy="316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48562D3-071C-1C10-520F-DDBC508C4F53}"/>
              </a:ext>
            </a:extLst>
          </p:cNvPr>
          <p:cNvSpPr txBox="1"/>
          <p:nvPr/>
        </p:nvSpPr>
        <p:spPr>
          <a:xfrm>
            <a:off x="457198" y="4526999"/>
            <a:ext cx="946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N=195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40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B70B26-BD11-4DB0-AAFB-10A2192B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Franklin Gothic Book" panose="020B0503020102020204" pitchFamily="34" charset="0"/>
              </a:rPr>
              <a:t>Revenue defines short-term growth.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41EF8-7BF4-A5C4-4C2B-CED36A26D845}"/>
              </a:ext>
            </a:extLst>
          </p:cNvPr>
          <p:cNvSpPr txBox="1"/>
          <p:nvPr/>
        </p:nvSpPr>
        <p:spPr>
          <a:xfrm>
            <a:off x="5868144" y="1563688"/>
            <a:ext cx="2818655" cy="101566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33% of finance respondents highlighted increased revenue as their companies’ primary measure of short-term growth—which was below the overall average—while 25% highlighted increased profit.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C833D4-5881-0114-0245-DE867663EE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9040139"/>
              </p:ext>
            </p:extLst>
          </p:nvPr>
        </p:nvGraphicFramePr>
        <p:xfrm>
          <a:off x="457199" y="1419622"/>
          <a:ext cx="5267326" cy="316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2884928-77A9-01F4-3330-5151A87BF4AA}"/>
              </a:ext>
            </a:extLst>
          </p:cNvPr>
          <p:cNvSpPr txBox="1"/>
          <p:nvPr/>
        </p:nvSpPr>
        <p:spPr>
          <a:xfrm>
            <a:off x="457199" y="4515966"/>
            <a:ext cx="946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N=219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43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B70B26-BD11-4DB0-AAFB-10A2192B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Franklin Gothic Book" panose="020B0503020102020204" pitchFamily="34" charset="0"/>
              </a:rPr>
              <a:t>Profit defines long-term growth.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41EF8-7BF4-A5C4-4C2B-CED36A26D845}"/>
              </a:ext>
            </a:extLst>
          </p:cNvPr>
          <p:cNvSpPr txBox="1"/>
          <p:nvPr/>
        </p:nvSpPr>
        <p:spPr>
          <a:xfrm>
            <a:off x="5868144" y="1563688"/>
            <a:ext cx="2818655" cy="120032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According to 50% of finance respondents, increased profit was the most common measure of long-term growth—compared to an overall average of 30%—while increased revenue followed behind at 17%. 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6DCE3A2-E850-7EDA-57DE-9DE583AEF1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2541381"/>
              </p:ext>
            </p:extLst>
          </p:nvPr>
        </p:nvGraphicFramePr>
        <p:xfrm>
          <a:off x="454967" y="1419621"/>
          <a:ext cx="5269558" cy="3161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3D6BA06-DEBF-3399-4F36-10AFFDC34D03}"/>
              </a:ext>
            </a:extLst>
          </p:cNvPr>
          <p:cNvSpPr txBox="1"/>
          <p:nvPr/>
        </p:nvSpPr>
        <p:spPr>
          <a:xfrm>
            <a:off x="457198" y="4526999"/>
            <a:ext cx="946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N=219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99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B70B26-BD11-4DB0-AAFB-10A2192B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Franklin Gothic Book" panose="020B0503020102020204" pitchFamily="34" charset="0"/>
              </a:rPr>
              <a:t>Digital transformation leads the way.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41EF8-7BF4-A5C4-4C2B-CED36A26D845}"/>
              </a:ext>
            </a:extLst>
          </p:cNvPr>
          <p:cNvSpPr txBox="1"/>
          <p:nvPr/>
        </p:nvSpPr>
        <p:spPr>
          <a:xfrm>
            <a:off x="7236296" y="1809206"/>
            <a:ext cx="1450503" cy="156966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Finance respondents ranked digital transformation as their top growth strategy, followed by expanding the customer base. 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7703B71-3B44-9DCC-22D5-996546A40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657295"/>
              </p:ext>
            </p:extLst>
          </p:nvPr>
        </p:nvGraphicFramePr>
        <p:xfrm>
          <a:off x="457199" y="1809206"/>
          <a:ext cx="3136900" cy="202565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1171674368"/>
                    </a:ext>
                  </a:extLst>
                </a:gridCol>
                <a:gridCol w="2527300">
                  <a:extLst>
                    <a:ext uri="{9D8B030D-6E8A-4147-A177-3AD203B41FA5}">
                      <a16:colId xmlns:a16="http://schemas.microsoft.com/office/drawing/2014/main" val="279996513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Rank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Strategy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2950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New product or service development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987800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Expanding the customer base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55061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Improved operational efficiencies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27911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Existing product or service improvements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64622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Digital transformation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264739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Mergers, acquisitions, and partnerships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05181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New pricing strategies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02175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Adding new capacity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79194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Venture investing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54906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Other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98357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9985E39-AE06-C62F-7157-5C1733F87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201988"/>
              </p:ext>
            </p:extLst>
          </p:nvPr>
        </p:nvGraphicFramePr>
        <p:xfrm>
          <a:off x="3775360" y="1809206"/>
          <a:ext cx="3136900" cy="202565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1790807106"/>
                    </a:ext>
                  </a:extLst>
                </a:gridCol>
                <a:gridCol w="2527300">
                  <a:extLst>
                    <a:ext uri="{9D8B030D-6E8A-4147-A177-3AD203B41FA5}">
                      <a16:colId xmlns:a16="http://schemas.microsoft.com/office/drawing/2014/main" val="602020061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Rank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Strategy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62492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Digital transformation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61955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Expanding the customer base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29937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Improved operational efficiencies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19914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Existing product or service improvements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19988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New product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or service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development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753529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Mergers, acquisitions, and partnerships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10743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Adding new capacity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16525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New pricing strategies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84689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Venture investing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51301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Other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4501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3F997AB-1BAA-0D00-9DB4-958A8BEEAE45}"/>
              </a:ext>
            </a:extLst>
          </p:cNvPr>
          <p:cNvSpPr txBox="1"/>
          <p:nvPr/>
        </p:nvSpPr>
        <p:spPr>
          <a:xfrm>
            <a:off x="457199" y="1439874"/>
            <a:ext cx="1666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Franklin Gothic Book" panose="020B0503020102020204" pitchFamily="34" charset="0"/>
              </a:rPr>
              <a:t>Average</a:t>
            </a:r>
            <a:endParaRPr lang="en-GB" sz="1200" b="1" dirty="0">
              <a:latin typeface="Franklin Gothic Book" panose="020B0503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93B950-66A2-B3B4-4DCB-B1A152E3321E}"/>
              </a:ext>
            </a:extLst>
          </p:cNvPr>
          <p:cNvSpPr txBox="1"/>
          <p:nvPr/>
        </p:nvSpPr>
        <p:spPr>
          <a:xfrm>
            <a:off x="3738734" y="1439874"/>
            <a:ext cx="2849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Franklin Gothic Book" panose="020B0503020102020204" pitchFamily="34" charset="0"/>
              </a:rPr>
              <a:t>Accounting and finance</a:t>
            </a:r>
            <a:endParaRPr lang="en-GB" sz="1200" b="1" dirty="0">
              <a:latin typeface="Franklin Gothic Book" panose="020B0503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A7DE5A-922D-2539-3C35-787CE1B85ABA}"/>
              </a:ext>
            </a:extLst>
          </p:cNvPr>
          <p:cNvSpPr txBox="1"/>
          <p:nvPr/>
        </p:nvSpPr>
        <p:spPr>
          <a:xfrm>
            <a:off x="457198" y="4526999"/>
            <a:ext cx="946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N=218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42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B70B26-BD11-4DB0-AAFB-10A2192B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Franklin Gothic Book" panose="020B0503020102020204" pitchFamily="34" charset="0"/>
              </a:rPr>
              <a:t>Recession and inflation are the biggest blockers.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41EF8-7BF4-A5C4-4C2B-CED36A26D845}"/>
              </a:ext>
            </a:extLst>
          </p:cNvPr>
          <p:cNvSpPr txBox="1"/>
          <p:nvPr/>
        </p:nvSpPr>
        <p:spPr>
          <a:xfrm>
            <a:off x="5868144" y="1563688"/>
            <a:ext cx="2818655" cy="101566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The threat of recession and inflation represented the most significant barriers to growth, according to 75% of finance respondents, which were both higher than the overall average.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5DBA8A9-709F-270B-1EC0-14CDC81E83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095429"/>
              </p:ext>
            </p:extLst>
          </p:nvPr>
        </p:nvGraphicFramePr>
        <p:xfrm>
          <a:off x="457199" y="1419622"/>
          <a:ext cx="5280587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BBEB9CE-FF7E-ABC5-4EDF-6E4B505650EB}"/>
              </a:ext>
            </a:extLst>
          </p:cNvPr>
          <p:cNvSpPr txBox="1"/>
          <p:nvPr/>
        </p:nvSpPr>
        <p:spPr>
          <a:xfrm>
            <a:off x="457198" y="4526999"/>
            <a:ext cx="946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N=218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40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B70B26-BD11-4DB0-AAFB-10A2192B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Franklin Gothic Book" panose="020B0503020102020204" pitchFamily="34" charset="0"/>
              </a:rPr>
              <a:t>Tech and talent are the main growth drivers.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41EF8-7BF4-A5C4-4C2B-CED36A26D845}"/>
              </a:ext>
            </a:extLst>
          </p:cNvPr>
          <p:cNvSpPr txBox="1"/>
          <p:nvPr/>
        </p:nvSpPr>
        <p:spPr>
          <a:xfrm>
            <a:off x="5868144" y="1563688"/>
            <a:ext cx="2818655" cy="8309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Advances in technology represented the most significant growth driver, according to 75% of finance respondents. This was higher than the overall average of 59%.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46D595F-E27D-C457-F6CB-D9096FA962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1055041"/>
              </p:ext>
            </p:extLst>
          </p:nvPr>
        </p:nvGraphicFramePr>
        <p:xfrm>
          <a:off x="457199" y="1419622"/>
          <a:ext cx="5267326" cy="316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5D3F565-F049-2C7E-B7F3-771A994F87CE}"/>
              </a:ext>
            </a:extLst>
          </p:cNvPr>
          <p:cNvSpPr txBox="1"/>
          <p:nvPr/>
        </p:nvSpPr>
        <p:spPr>
          <a:xfrm>
            <a:off x="457198" y="4526999"/>
            <a:ext cx="946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N=218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16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B70B26-BD11-4DB0-AAFB-10A2192B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Franklin Gothic Book" panose="020B0503020102020204" pitchFamily="34" charset="0"/>
              </a:rPr>
              <a:t>The customer rules.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41EF8-7BF4-A5C4-4C2B-CED36A26D845}"/>
              </a:ext>
            </a:extLst>
          </p:cNvPr>
          <p:cNvSpPr txBox="1"/>
          <p:nvPr/>
        </p:nvSpPr>
        <p:spPr>
          <a:xfrm>
            <a:off x="5868144" y="1563688"/>
            <a:ext cx="2818655" cy="8309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58% of finance respondents highlighted customers as the most important stakeholders when making decisions relating to short-term growth.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4BBC752-78B8-DCB2-0C06-8C9215C76B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3137851"/>
              </p:ext>
            </p:extLst>
          </p:nvPr>
        </p:nvGraphicFramePr>
        <p:xfrm>
          <a:off x="457198" y="1419622"/>
          <a:ext cx="5280587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5BED5B5-0116-3533-15F0-259A90E47F86}"/>
              </a:ext>
            </a:extLst>
          </p:cNvPr>
          <p:cNvSpPr txBox="1"/>
          <p:nvPr/>
        </p:nvSpPr>
        <p:spPr>
          <a:xfrm>
            <a:off x="457198" y="4526999"/>
            <a:ext cx="946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N=210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7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GTG Custom Colors 2">
      <a:dk1>
        <a:srgbClr val="082241"/>
      </a:dk1>
      <a:lt1>
        <a:srgbClr val="FFFFFF"/>
      </a:lt1>
      <a:dk2>
        <a:srgbClr val="082241"/>
      </a:dk2>
      <a:lt2>
        <a:srgbClr val="FFFFFF"/>
      </a:lt2>
      <a:accent1>
        <a:srgbClr val="082241"/>
      </a:accent1>
      <a:accent2>
        <a:srgbClr val="006393"/>
      </a:accent2>
      <a:accent3>
        <a:srgbClr val="618EB3"/>
      </a:accent3>
      <a:accent4>
        <a:srgbClr val="8FABC8"/>
      </a:accent4>
      <a:accent5>
        <a:srgbClr val="C1CEDF"/>
      </a:accent5>
      <a:accent6>
        <a:srgbClr val="DDE3EC"/>
      </a:accent6>
      <a:hlink>
        <a:srgbClr val="AFDDD1"/>
      </a:hlink>
      <a:folHlink>
        <a:srgbClr val="BEBDB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ales and Marketing Documents Content Type" ma:contentTypeID="0x01010036118BF251209A4CA42196A4C2C9ABA00044F5302AF70EA143B2E01B33B4434DB7" ma:contentTypeVersion="15" ma:contentTypeDescription="" ma:contentTypeScope="" ma:versionID="affddd422a82fd9c654721df6a635297">
  <xsd:schema xmlns:xsd="http://www.w3.org/2001/XMLSchema" xmlns:xs="http://www.w3.org/2001/XMLSchema" xmlns:p="http://schemas.microsoft.com/office/2006/metadata/properties" xmlns:ns1="http://schemas.microsoft.com/sharepoint/v3" xmlns:ns2="ac443db5-1811-417e-bfdf-61f9a3728221" xmlns:ns3="63ea13cc-e74e-4d33-abe6-b5cdc01d9639" xmlns:ns4="cea7301b-98a6-4708-91df-dd66fbf5d5c2" targetNamespace="http://schemas.microsoft.com/office/2006/metadata/properties" ma:root="true" ma:fieldsID="7d6e768e2ba90eb3ed2077c373396195" ns1:_="" ns2:_="" ns3:_="" ns4:_="">
    <xsd:import namespace="http://schemas.microsoft.com/sharepoint/v3"/>
    <xsd:import namespace="ac443db5-1811-417e-bfdf-61f9a3728221"/>
    <xsd:import namespace="63ea13cc-e74e-4d33-abe6-b5cdc01d9639"/>
    <xsd:import namespace="cea7301b-98a6-4708-91df-dd66fbf5d5c2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3:o4b5841f0c884b37b7bf931ceaf87135" minOccurs="0"/>
                <xsd:element ref="ns1:PublishingStartDate" minOccurs="0"/>
                <xsd:element ref="ns1:PublishingExpirationDate" minOccurs="0"/>
                <xsd:element ref="ns3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4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5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43db5-1811-417e-bfdf-61f9a3728221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Enterprise Keywords" ma:fieldId="{23f27201-bee3-471e-b2e7-b64fd8b7ca38}" ma:taxonomyMulti="true" ma:sspId="de574272-aace-4539-961e-e6d65101c5e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e355c7af-a582-4c52-915e-a5aeb0663c8a}" ma:internalName="TaxCatchAll" ma:showField="CatchAllData" ma:web="ac443db5-1811-417e-bfdf-61f9a37282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e355c7af-a582-4c52-915e-a5aeb0663c8a}" ma:internalName="TaxCatchAllLabel" ma:readOnly="true" ma:showField="CatchAllDataLabel" ma:web="ac443db5-1811-417e-bfdf-61f9a37282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ea13cc-e74e-4d33-abe6-b5cdc01d9639" elementFormDefault="qualified">
    <xsd:import namespace="http://schemas.microsoft.com/office/2006/documentManagement/types"/>
    <xsd:import namespace="http://schemas.microsoft.com/office/infopath/2007/PartnerControls"/>
    <xsd:element name="o4b5841f0c884b37b7bf931ceaf87135" ma:index="12" nillable="true" ma:taxonomy="true" ma:internalName="o4b5841f0c884b37b7bf931ceaf87135" ma:taxonomyFieldName="Sales_x0020_and_x0020_Marketing_x0020_Topic" ma:displayName="Sales and Marketing Topic" ma:default="" ma:fieldId="{84b5841f-0c88-4b37-b7bf-931ceaf87135}" ma:sspId="de574272-aace-4539-961e-e6d65101c5e9" ma:termSetId="39662f9e-a00f-4869-ad11-4107c4465bd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1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a7301b-98a6-4708-91df-dd66fbf5d5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4b5841f0c884b37b7bf931ceaf87135 xmlns="63ea13cc-e74e-4d33-abe6-b5cdc01d9639">
      <Terms xmlns="http://schemas.microsoft.com/office/infopath/2007/PartnerControls"/>
    </o4b5841f0c884b37b7bf931ceaf87135>
    <TaxCatchAll xmlns="ac443db5-1811-417e-bfdf-61f9a3728221"/>
    <PublishingExpirationDate xmlns="http://schemas.microsoft.com/sharepoint/v3" xsi:nil="true"/>
    <TaxKeywordTaxHTField xmlns="ac443db5-1811-417e-bfdf-61f9a3728221">
      <Terms xmlns="http://schemas.microsoft.com/office/infopath/2007/PartnerControls"/>
    </TaxKeywordTaxHTField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50ED570-48EF-46D1-86B5-14EAAD764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05A8A7-7DFA-44D1-9B8E-0711576636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c443db5-1811-417e-bfdf-61f9a3728221"/>
    <ds:schemaRef ds:uri="63ea13cc-e74e-4d33-abe6-b5cdc01d9639"/>
    <ds:schemaRef ds:uri="cea7301b-98a6-4708-91df-dd66fbf5d5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2C77B8-BE18-419C-B6F9-0D6AE9750119}">
  <ds:schemaRefs>
    <ds:schemaRef ds:uri="http://purl.org/dc/dcmitype/"/>
    <ds:schemaRef ds:uri="cea7301b-98a6-4708-91df-dd66fbf5d5c2"/>
    <ds:schemaRef ds:uri="http://schemas.microsoft.com/office/2006/metadata/properties"/>
    <ds:schemaRef ds:uri="http://schemas.microsoft.com/sharepoint/v3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63ea13cc-e74e-4d33-abe6-b5cdc01d9639"/>
    <ds:schemaRef ds:uri="ac443db5-1811-417e-bfdf-61f9a372822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611</Words>
  <Application>Microsoft Macintosh PowerPoint</Application>
  <PresentationFormat>On-screen Show (16:9)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Franklin Gothic Medium</vt:lpstr>
      <vt:lpstr>Franklin Gothic Book</vt:lpstr>
      <vt:lpstr>Roboto Light</vt:lpstr>
      <vt:lpstr>Office Theme</vt:lpstr>
      <vt:lpstr>PowerPoint Presentation</vt:lpstr>
      <vt:lpstr>Finance leaders are split on their short-term outlooks.</vt:lpstr>
      <vt:lpstr>The long-term outlook is positive.</vt:lpstr>
      <vt:lpstr>Revenue defines short-term growth.</vt:lpstr>
      <vt:lpstr>Profit defines long-term growth.</vt:lpstr>
      <vt:lpstr>Digital transformation leads the way.</vt:lpstr>
      <vt:lpstr>Recession and inflation are the biggest blockers.</vt:lpstr>
      <vt:lpstr>Tech and talent are the main growth drivers.</vt:lpstr>
      <vt:lpstr>The customer rules.</vt:lpstr>
      <vt:lpstr>The customer rules.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James</dc:creator>
  <cp:lastModifiedBy>Dean Chung</cp:lastModifiedBy>
  <cp:revision>47</cp:revision>
  <dcterms:created xsi:type="dcterms:W3CDTF">2016-04-06T15:43:46Z</dcterms:created>
  <dcterms:modified xsi:type="dcterms:W3CDTF">2022-12-08T14:56:08Z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0x01010036118BF251209A4CA42196A4C2C9ABA00044F5302AF70EA143B2E01B33B4434DB7</vt:lpwstr>
  </property>
  <property fmtid="{D5CDD505-2E9C-101B-9397-08002B2CF9AE}" pid="3" name="TaxKeyword">
    <vt:lpwstr/>
  </property>
  <property fmtid="{D5CDD505-2E9C-101B-9397-08002B2CF9AE}" pid="4" name="Sales and Marketing Topic">
    <vt:lpwstr/>
  </property>
  <property fmtid="{D5CDD505-2E9C-101B-9397-08002B2CF9AE}" pid="5" name="AuthorIds_UIVersion_512">
    <vt:lpwstr>47</vt:lpwstr>
  </property>
</Properties>
</file>