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803" r:id="rId4"/>
  </p:sldMasterIdLst>
  <p:notesMasterIdLst>
    <p:notesMasterId r:id="rId15"/>
  </p:notesMasterIdLst>
  <p:handoutMasterIdLst>
    <p:handoutMasterId r:id="rId16"/>
  </p:handoutMasterIdLst>
  <p:sldIdLst>
    <p:sldId id="2141410545" r:id="rId5"/>
    <p:sldId id="2141410546" r:id="rId6"/>
    <p:sldId id="2141410547" r:id="rId7"/>
    <p:sldId id="2141410548" r:id="rId8"/>
    <p:sldId id="2141410549" r:id="rId9"/>
    <p:sldId id="2141410550" r:id="rId10"/>
    <p:sldId id="2141410551" r:id="rId11"/>
    <p:sldId id="2141410552" r:id="rId12"/>
    <p:sldId id="2141410553" r:id="rId13"/>
    <p:sldId id="2141410554" r:id="rId1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Franklin Gothic Book" panose="020B0503020102020204" pitchFamily="34" charset="0"/>
      <p:regular r:id="rId21"/>
      <p:italic r:id="rId22"/>
    </p:embeddedFont>
    <p:embeddedFont>
      <p:font typeface="Roboto Light" panose="02000000000000000000" pitchFamily="2" charset="0"/>
      <p:regular r:id="rId23"/>
      <p: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60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ooke England Lee" initials="BEL" lastIdx="5" clrIdx="0"/>
  <p:cmAuthor id="2" name="mott.kendal@gmail.com" initials="m" lastIdx="5" clrIdx="1"/>
  <p:cmAuthor id="3" name="Steve Budd" initials="SB" lastIdx="10" clrIdx="2">
    <p:extLst>
      <p:ext uri="{19B8F6BF-5375-455C-9EA6-DF929625EA0E}">
        <p15:presenceInfo xmlns:p15="http://schemas.microsoft.com/office/powerpoint/2012/main" userId="S-1-5-21-64690814-2474331639-2337774507-1206" providerId="AD"/>
      </p:ext>
    </p:extLst>
  </p:cmAuthor>
  <p:cmAuthor id="4" name="Kimberley Wadsworth" initials="KW" lastIdx="3" clrIdx="3">
    <p:extLst>
      <p:ext uri="{19B8F6BF-5375-455C-9EA6-DF929625EA0E}">
        <p15:presenceInfo xmlns:p15="http://schemas.microsoft.com/office/powerpoint/2012/main" userId="S::K.Wadsworth@procurementleaders.com::acfa17c4-b4da-4617-ad95-d1a0c5718ae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07E26"/>
    <a:srgbClr val="000000"/>
    <a:srgbClr val="666666"/>
    <a:srgbClr val="008E7F"/>
    <a:srgbClr val="B19F66"/>
    <a:srgbClr val="E03A42"/>
    <a:srgbClr val="B3B7BC"/>
    <a:srgbClr val="F9F9F9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65"/>
    <p:restoredTop sz="95226" autoAdjust="0"/>
  </p:normalViewPr>
  <p:slideViewPr>
    <p:cSldViewPr>
      <p:cViewPr varScale="1">
        <p:scale>
          <a:sx n="165" d="100"/>
          <a:sy n="165" d="100"/>
        </p:scale>
        <p:origin x="752" y="184"/>
      </p:cViewPr>
      <p:guideLst>
        <p:guide orient="horz" pos="985"/>
        <p:guide pos="360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y%20Drive\2022\Getting%20to%20growth\PPT%20charts%20and%20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y%20Drive\2022\Getting%20to%20growth\PPT%20charts%20and%20da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y%20Drive\2022\Getting%20to%20growth\PPT%20charts%20and%20dat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y%20Drive\2022\Getting%20to%20growth\PPT%20charts%20and%20dat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y%20Drive\2022\Getting%20to%20growth\PPT%20charts%20and%20dat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How do you rate your company's short-term growth prospects (next one</a:t>
            </a:r>
            <a:r>
              <a:rPr lang="en-GB" baseline="0" dirty="0"/>
              <a:t> to three</a:t>
            </a:r>
            <a:r>
              <a:rPr lang="en-GB" dirty="0"/>
              <a:t> years)?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Outlook!$O$27</c:f>
              <c:strCache>
                <c:ptCount val="1"/>
                <c:pt idx="0">
                  <c:v>Excellent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(Outlook!$N$29,Outlook!$N$33)</c:f>
              <c:strCache>
                <c:ptCount val="2"/>
                <c:pt idx="0">
                  <c:v>CEO</c:v>
                </c:pt>
                <c:pt idx="1">
                  <c:v>Average</c:v>
                </c:pt>
              </c:strCache>
            </c:strRef>
          </c:cat>
          <c:val>
            <c:numRef>
              <c:f>(Outlook!$O$29,Outlook!$O$33)</c:f>
              <c:numCache>
                <c:formatCode>0%</c:formatCode>
                <c:ptCount val="2"/>
                <c:pt idx="0">
                  <c:v>0.3</c:v>
                </c:pt>
                <c:pt idx="1">
                  <c:v>0.17857142857142858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9B-4DA6-B5AE-5253C69D88BA}"/>
            </c:ext>
          </c:extLst>
        </c:ser>
        <c:ser>
          <c:idx val="1"/>
          <c:order val="1"/>
          <c:tx>
            <c:strRef>
              <c:f>Outlook!$P$27</c:f>
              <c:strCache>
                <c:ptCount val="1"/>
                <c:pt idx="0">
                  <c:v>Good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(Outlook!$N$29,Outlook!$N$33)</c:f>
              <c:strCache>
                <c:ptCount val="2"/>
                <c:pt idx="0">
                  <c:v>CEO</c:v>
                </c:pt>
                <c:pt idx="1">
                  <c:v>Average</c:v>
                </c:pt>
              </c:strCache>
            </c:strRef>
          </c:cat>
          <c:val>
            <c:numRef>
              <c:f>(Outlook!$P$29,Outlook!$P$33)</c:f>
              <c:numCache>
                <c:formatCode>0%</c:formatCode>
                <c:ptCount val="2"/>
                <c:pt idx="0">
                  <c:v>0.6333333333333333</c:v>
                </c:pt>
                <c:pt idx="1">
                  <c:v>0.54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9B-4DA6-B5AE-5253C69D88BA}"/>
            </c:ext>
          </c:extLst>
        </c:ser>
        <c:ser>
          <c:idx val="2"/>
          <c:order val="2"/>
          <c:tx>
            <c:strRef>
              <c:f>Outlook!$Q$27</c:f>
              <c:strCache>
                <c:ptCount val="1"/>
                <c:pt idx="0">
                  <c:v>Fair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(Outlook!$N$29,Outlook!$N$33)</c:f>
              <c:strCache>
                <c:ptCount val="2"/>
                <c:pt idx="0">
                  <c:v>CEO</c:v>
                </c:pt>
                <c:pt idx="1">
                  <c:v>Average</c:v>
                </c:pt>
              </c:strCache>
            </c:strRef>
          </c:cat>
          <c:val>
            <c:numRef>
              <c:f>(Outlook!$Q$29,Outlook!$Q$33)</c:f>
              <c:numCache>
                <c:formatCode>0%</c:formatCode>
                <c:ptCount val="2"/>
                <c:pt idx="0">
                  <c:v>6.6666666666666666E-2</c:v>
                </c:pt>
                <c:pt idx="1">
                  <c:v>0.25510204081632654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69B-4DA6-B5AE-5253C69D88BA}"/>
            </c:ext>
          </c:extLst>
        </c:ser>
        <c:ser>
          <c:idx val="3"/>
          <c:order val="3"/>
          <c:tx>
            <c:strRef>
              <c:f>Outlook!$R$27</c:f>
              <c:strCache>
                <c:ptCount val="1"/>
                <c:pt idx="0">
                  <c:v>Poor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(Outlook!$N$29,Outlook!$N$33)</c:f>
              <c:strCache>
                <c:ptCount val="2"/>
                <c:pt idx="0">
                  <c:v>CEO</c:v>
                </c:pt>
                <c:pt idx="1">
                  <c:v>Average</c:v>
                </c:pt>
              </c:strCache>
            </c:strRef>
          </c:cat>
          <c:val>
            <c:numRef>
              <c:f>(Outlook!$R$29,Outlook!$R$33)</c:f>
              <c:numCache>
                <c:formatCode>0%</c:formatCode>
                <c:ptCount val="2"/>
                <c:pt idx="1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69B-4DA6-B5AE-5253C69D88BA}"/>
            </c:ext>
          </c:extLst>
        </c:ser>
        <c:ser>
          <c:idx val="4"/>
          <c:order val="4"/>
          <c:tx>
            <c:strRef>
              <c:f>Outlook!$S$27</c:f>
              <c:strCache>
                <c:ptCount val="1"/>
                <c:pt idx="0">
                  <c:v>Extremely poor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2.7777777777777779E-3"/>
                  <c:y val="-0.1018518518518518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69B-4DA6-B5AE-5253C69D88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(Outlook!$N$29,Outlook!$N$33)</c:f>
              <c:strCache>
                <c:ptCount val="2"/>
                <c:pt idx="0">
                  <c:v>CEO</c:v>
                </c:pt>
                <c:pt idx="1">
                  <c:v>Average</c:v>
                </c:pt>
              </c:strCache>
            </c:strRef>
          </c:cat>
          <c:val>
            <c:numRef>
              <c:f>(Outlook!$S$29,Outlook!$S$33)</c:f>
              <c:numCache>
                <c:formatCode>0%</c:formatCode>
                <c:ptCount val="2"/>
                <c:pt idx="1">
                  <c:v>5.1020408163265302E-3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69B-4DA6-B5AE-5253C69D88B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82304432"/>
        <c:axId val="1282300688"/>
      </c:barChart>
      <c:catAx>
        <c:axId val="12823044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2300688"/>
        <c:crosses val="autoZero"/>
        <c:auto val="1"/>
        <c:lblAlgn val="ctr"/>
        <c:lblOffset val="100"/>
        <c:noMultiLvlLbl val="0"/>
      </c:catAx>
      <c:valAx>
        <c:axId val="1282300688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2304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How do you rate your company’s long-term growth prospects (three</a:t>
            </a:r>
            <a:r>
              <a:rPr lang="en-GB" baseline="0" dirty="0"/>
              <a:t> to five</a:t>
            </a:r>
            <a:r>
              <a:rPr lang="en-GB" dirty="0"/>
              <a:t> years)?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Outlook!$AN$27</c:f>
              <c:strCache>
                <c:ptCount val="1"/>
                <c:pt idx="0">
                  <c:v>Excellent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(Outlook!$AM$29,Outlook!$AM$33)</c:f>
              <c:strCache>
                <c:ptCount val="2"/>
                <c:pt idx="0">
                  <c:v>CEO</c:v>
                </c:pt>
                <c:pt idx="1">
                  <c:v>Average</c:v>
                </c:pt>
              </c:strCache>
            </c:strRef>
          </c:cat>
          <c:val>
            <c:numRef>
              <c:f>(Outlook!$AN$29,Outlook!$AN$33)</c:f>
              <c:numCache>
                <c:formatCode>0%</c:formatCode>
                <c:ptCount val="2"/>
                <c:pt idx="0">
                  <c:v>0.66666666666666663</c:v>
                </c:pt>
                <c:pt idx="1">
                  <c:v>0.45128205128205129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23-4BE9-8F00-8874067D3BF9}"/>
            </c:ext>
          </c:extLst>
        </c:ser>
        <c:ser>
          <c:idx val="1"/>
          <c:order val="1"/>
          <c:tx>
            <c:strRef>
              <c:f>Outlook!$AO$27</c:f>
              <c:strCache>
                <c:ptCount val="1"/>
                <c:pt idx="0">
                  <c:v>Good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(Outlook!$AM$29,Outlook!$AM$33)</c:f>
              <c:strCache>
                <c:ptCount val="2"/>
                <c:pt idx="0">
                  <c:v>CEO</c:v>
                </c:pt>
                <c:pt idx="1">
                  <c:v>Average</c:v>
                </c:pt>
              </c:strCache>
            </c:strRef>
          </c:cat>
          <c:val>
            <c:numRef>
              <c:f>(Outlook!$AO$29,Outlook!$AO$33)</c:f>
              <c:numCache>
                <c:formatCode>0%</c:formatCode>
                <c:ptCount val="2"/>
                <c:pt idx="0">
                  <c:v>0.3</c:v>
                </c:pt>
                <c:pt idx="1">
                  <c:v>0.46153846153846156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23-4BE9-8F00-8874067D3BF9}"/>
            </c:ext>
          </c:extLst>
        </c:ser>
        <c:ser>
          <c:idx val="2"/>
          <c:order val="2"/>
          <c:tx>
            <c:strRef>
              <c:f>Outlook!$AP$27</c:f>
              <c:strCache>
                <c:ptCount val="1"/>
                <c:pt idx="0">
                  <c:v>Fair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(Outlook!$AM$29,Outlook!$AM$33)</c:f>
              <c:strCache>
                <c:ptCount val="2"/>
                <c:pt idx="0">
                  <c:v>CEO</c:v>
                </c:pt>
                <c:pt idx="1">
                  <c:v>Average</c:v>
                </c:pt>
              </c:strCache>
            </c:strRef>
          </c:cat>
          <c:val>
            <c:numRef>
              <c:f>(Outlook!$AP$29,Outlook!$AP$33)</c:f>
              <c:numCache>
                <c:formatCode>0%</c:formatCode>
                <c:ptCount val="2"/>
                <c:pt idx="0">
                  <c:v>3.3333333333333333E-2</c:v>
                </c:pt>
                <c:pt idx="1">
                  <c:v>7.6923076923076927E-2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323-4BE9-8F00-8874067D3BF9}"/>
            </c:ext>
          </c:extLst>
        </c:ser>
        <c:ser>
          <c:idx val="3"/>
          <c:order val="3"/>
          <c:tx>
            <c:strRef>
              <c:f>Outlook!$AQ$27</c:f>
              <c:strCache>
                <c:ptCount val="1"/>
                <c:pt idx="0">
                  <c:v>Poor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-0.1018518518518518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323-4BE9-8F00-8874067D3B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(Outlook!$AM$29,Outlook!$AM$33)</c:f>
              <c:strCache>
                <c:ptCount val="2"/>
                <c:pt idx="0">
                  <c:v>CEO</c:v>
                </c:pt>
                <c:pt idx="1">
                  <c:v>Average</c:v>
                </c:pt>
              </c:strCache>
            </c:strRef>
          </c:cat>
          <c:val>
            <c:numRef>
              <c:f>(Outlook!$AQ$29,Outlook!$AQ$33)</c:f>
              <c:numCache>
                <c:formatCode>0%</c:formatCode>
                <c:ptCount val="2"/>
                <c:pt idx="1">
                  <c:v>1.0256410256410256E-2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323-4BE9-8F00-8874067D3BF9}"/>
            </c:ext>
          </c:extLst>
        </c:ser>
        <c:ser>
          <c:idx val="4"/>
          <c:order val="4"/>
          <c:tx>
            <c:strRef>
              <c:f>Outlook!$AR$27</c:f>
              <c:strCache>
                <c:ptCount val="1"/>
                <c:pt idx="0">
                  <c:v>Extremely poor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(Outlook!$AM$29,Outlook!$AM$33)</c:f>
              <c:strCache>
                <c:ptCount val="2"/>
                <c:pt idx="0">
                  <c:v>CEO</c:v>
                </c:pt>
                <c:pt idx="1">
                  <c:v>Average</c:v>
                </c:pt>
              </c:strCache>
            </c:strRef>
          </c:cat>
          <c:val>
            <c:numRef>
              <c:f>(Outlook!$AR$29,Outlook!$AR$33)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5-7323-4BE9-8F00-8874067D3BF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805932288"/>
        <c:axId val="1805933120"/>
      </c:barChart>
      <c:catAx>
        <c:axId val="18059322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5933120"/>
        <c:crosses val="autoZero"/>
        <c:auto val="1"/>
        <c:lblAlgn val="ctr"/>
        <c:lblOffset val="100"/>
        <c:noMultiLvlLbl val="0"/>
      </c:catAx>
      <c:valAx>
        <c:axId val="1805933120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5932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How does your company primarily define growth in the short term (next one to three years)?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'ST growth def'!$P$53</c:f>
              <c:strCache>
                <c:ptCount val="1"/>
                <c:pt idx="0">
                  <c:v>Increased revenue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 growth def'!$O$54:$O$55</c:f>
              <c:strCache>
                <c:ptCount val="2"/>
                <c:pt idx="0">
                  <c:v>CEO</c:v>
                </c:pt>
                <c:pt idx="1">
                  <c:v>Average</c:v>
                </c:pt>
              </c:strCache>
            </c:strRef>
          </c:cat>
          <c:val>
            <c:numRef>
              <c:f>'ST growth def'!$P$54:$P$55</c:f>
              <c:numCache>
                <c:formatCode>0%</c:formatCode>
                <c:ptCount val="2"/>
                <c:pt idx="0">
                  <c:v>0.44</c:v>
                </c:pt>
                <c:pt idx="1">
                  <c:v>0.42465753424657532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A8-4EB8-B7B0-3B974A7A84C7}"/>
            </c:ext>
          </c:extLst>
        </c:ser>
        <c:ser>
          <c:idx val="1"/>
          <c:order val="1"/>
          <c:tx>
            <c:strRef>
              <c:f>'ST growth def'!$Q$53</c:f>
              <c:strCache>
                <c:ptCount val="1"/>
                <c:pt idx="0">
                  <c:v>Increased profit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 growth def'!$O$54:$O$55</c:f>
              <c:strCache>
                <c:ptCount val="2"/>
                <c:pt idx="0">
                  <c:v>CEO</c:v>
                </c:pt>
                <c:pt idx="1">
                  <c:v>Average</c:v>
                </c:pt>
              </c:strCache>
            </c:strRef>
          </c:cat>
          <c:val>
            <c:numRef>
              <c:f>'ST growth def'!$Q$54:$Q$55</c:f>
              <c:numCache>
                <c:formatCode>0%</c:formatCode>
                <c:ptCount val="2"/>
                <c:pt idx="0">
                  <c:v>0.33333333333333331</c:v>
                </c:pt>
                <c:pt idx="1">
                  <c:v>0.23744292237442921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A8-4EB8-B7B0-3B974A7A84C7}"/>
            </c:ext>
          </c:extLst>
        </c:ser>
        <c:ser>
          <c:idx val="2"/>
          <c:order val="2"/>
          <c:tx>
            <c:strRef>
              <c:f>'ST growth def'!$R$53</c:f>
              <c:strCache>
                <c:ptCount val="1"/>
                <c:pt idx="0">
                  <c:v>Increased market share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 growth def'!$O$54:$O$55</c:f>
              <c:strCache>
                <c:ptCount val="2"/>
                <c:pt idx="0">
                  <c:v>CEO</c:v>
                </c:pt>
                <c:pt idx="1">
                  <c:v>Average</c:v>
                </c:pt>
              </c:strCache>
            </c:strRef>
          </c:cat>
          <c:val>
            <c:numRef>
              <c:f>'ST growth def'!$R$54:$R$55</c:f>
              <c:numCache>
                <c:formatCode>0%</c:formatCode>
                <c:ptCount val="2"/>
                <c:pt idx="0">
                  <c:v>0.13333333333333333</c:v>
                </c:pt>
                <c:pt idx="1">
                  <c:v>0.12785388127853881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BA8-4EB8-B7B0-3B974A7A84C7}"/>
            </c:ext>
          </c:extLst>
        </c:ser>
        <c:ser>
          <c:idx val="3"/>
          <c:order val="3"/>
          <c:tx>
            <c:strRef>
              <c:f>'ST growth def'!$S$53</c:f>
              <c:strCache>
                <c:ptCount val="1"/>
                <c:pt idx="0">
                  <c:v>Increased sales volume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 growth def'!$O$54:$O$55</c:f>
              <c:strCache>
                <c:ptCount val="2"/>
                <c:pt idx="0">
                  <c:v>CEO</c:v>
                </c:pt>
                <c:pt idx="1">
                  <c:v>Average</c:v>
                </c:pt>
              </c:strCache>
            </c:strRef>
          </c:cat>
          <c:val>
            <c:numRef>
              <c:f>'ST growth def'!$S$54:$S$55</c:f>
              <c:numCache>
                <c:formatCode>0%</c:formatCode>
                <c:ptCount val="2"/>
                <c:pt idx="0">
                  <c:v>6.6666666666666666E-2</c:v>
                </c:pt>
                <c:pt idx="1">
                  <c:v>9.1324200913242004E-2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BA8-4EB8-B7B0-3B974A7A84C7}"/>
            </c:ext>
          </c:extLst>
        </c:ser>
        <c:ser>
          <c:idx val="4"/>
          <c:order val="4"/>
          <c:tx>
            <c:strRef>
              <c:f>'ST growth def'!$T$53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 growth def'!$O$54:$O$55</c:f>
              <c:strCache>
                <c:ptCount val="2"/>
                <c:pt idx="0">
                  <c:v>CEO</c:v>
                </c:pt>
                <c:pt idx="1">
                  <c:v>Average</c:v>
                </c:pt>
              </c:strCache>
            </c:strRef>
          </c:cat>
          <c:val>
            <c:numRef>
              <c:f>'ST growth def'!$T$54:$T$55</c:f>
              <c:numCache>
                <c:formatCode>0%</c:formatCode>
                <c:ptCount val="2"/>
                <c:pt idx="0">
                  <c:v>3.3333333333333333E-2</c:v>
                </c:pt>
                <c:pt idx="1">
                  <c:v>0.11872146118721461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BA8-4EB8-B7B0-3B974A7A84C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19891408"/>
        <c:axId val="519891824"/>
      </c:barChart>
      <c:catAx>
        <c:axId val="5198914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9891824"/>
        <c:crosses val="autoZero"/>
        <c:auto val="1"/>
        <c:lblAlgn val="ctr"/>
        <c:lblOffset val="100"/>
        <c:noMultiLvlLbl val="0"/>
      </c:catAx>
      <c:valAx>
        <c:axId val="519891824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9891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How does your company primarily define growth in the long term (three to five years)?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'LT growth def'!$O$41</c:f>
              <c:strCache>
                <c:ptCount val="1"/>
                <c:pt idx="0">
                  <c:v>Increased profit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'LT growth def'!$N$42:$N$43</c:f>
              <c:strCache>
                <c:ptCount val="2"/>
                <c:pt idx="0">
                  <c:v>CEO</c:v>
                </c:pt>
                <c:pt idx="1">
                  <c:v>Average</c:v>
                </c:pt>
              </c:strCache>
            </c:strRef>
          </c:cat>
          <c:val>
            <c:numRef>
              <c:f>'LT growth def'!$O$42:$O$43</c:f>
              <c:numCache>
                <c:formatCode>0%</c:formatCode>
                <c:ptCount val="2"/>
                <c:pt idx="0">
                  <c:v>0.49</c:v>
                </c:pt>
                <c:pt idx="1">
                  <c:v>0.30136986301369861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E4-4179-822A-65CE747BE294}"/>
            </c:ext>
          </c:extLst>
        </c:ser>
        <c:ser>
          <c:idx val="1"/>
          <c:order val="1"/>
          <c:tx>
            <c:strRef>
              <c:f>'LT growth def'!$P$41</c:f>
              <c:strCache>
                <c:ptCount val="1"/>
                <c:pt idx="0">
                  <c:v>Increased market share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'LT growth def'!$N$42:$N$43</c:f>
              <c:strCache>
                <c:ptCount val="2"/>
                <c:pt idx="0">
                  <c:v>CEO</c:v>
                </c:pt>
                <c:pt idx="1">
                  <c:v>Average</c:v>
                </c:pt>
              </c:strCache>
            </c:strRef>
          </c:cat>
          <c:val>
            <c:numRef>
              <c:f>'LT growth def'!$P$42:$P$43</c:f>
              <c:numCache>
                <c:formatCode>0%</c:formatCode>
                <c:ptCount val="2"/>
                <c:pt idx="0">
                  <c:v>0.26666666666666666</c:v>
                </c:pt>
                <c:pt idx="1">
                  <c:v>0.25570776255707761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E4-4179-822A-65CE747BE294}"/>
            </c:ext>
          </c:extLst>
        </c:ser>
        <c:ser>
          <c:idx val="2"/>
          <c:order val="2"/>
          <c:tx>
            <c:strRef>
              <c:f>'LT growth def'!$Q$41</c:f>
              <c:strCache>
                <c:ptCount val="1"/>
                <c:pt idx="0">
                  <c:v>Increased revenue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'LT growth def'!$N$42:$N$43</c:f>
              <c:strCache>
                <c:ptCount val="2"/>
                <c:pt idx="0">
                  <c:v>CEO</c:v>
                </c:pt>
                <c:pt idx="1">
                  <c:v>Average</c:v>
                </c:pt>
              </c:strCache>
            </c:strRef>
          </c:cat>
          <c:val>
            <c:numRef>
              <c:f>'LT growth def'!$Q$42:$Q$43</c:f>
              <c:numCache>
                <c:formatCode>0%</c:formatCode>
                <c:ptCount val="2"/>
                <c:pt idx="0">
                  <c:v>0.16666666666666666</c:v>
                </c:pt>
                <c:pt idx="1">
                  <c:v>0.26027397260273971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CE4-4179-822A-65CE747BE294}"/>
            </c:ext>
          </c:extLst>
        </c:ser>
        <c:ser>
          <c:idx val="3"/>
          <c:order val="3"/>
          <c:tx>
            <c:strRef>
              <c:f>'LT growth def'!$R$41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'LT growth def'!$N$42:$N$43</c:f>
              <c:strCache>
                <c:ptCount val="2"/>
                <c:pt idx="0">
                  <c:v>CEO</c:v>
                </c:pt>
                <c:pt idx="1">
                  <c:v>Average</c:v>
                </c:pt>
              </c:strCache>
            </c:strRef>
          </c:cat>
          <c:val>
            <c:numRef>
              <c:f>'LT growth def'!$R$42:$R$43</c:f>
              <c:numCache>
                <c:formatCode>0%</c:formatCode>
                <c:ptCount val="2"/>
                <c:pt idx="0">
                  <c:v>6.6666666666666666E-2</c:v>
                </c:pt>
                <c:pt idx="1">
                  <c:v>0.14155251141552511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CE4-4179-822A-65CE747BE294}"/>
            </c:ext>
          </c:extLst>
        </c:ser>
        <c:ser>
          <c:idx val="4"/>
          <c:order val="4"/>
          <c:tx>
            <c:strRef>
              <c:f>'LT growth def'!$S$41</c:f>
              <c:strCache>
                <c:ptCount val="1"/>
                <c:pt idx="0">
                  <c:v>Increased sales volume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'LT growth def'!$N$42:$N$43</c:f>
              <c:strCache>
                <c:ptCount val="2"/>
                <c:pt idx="0">
                  <c:v>CEO</c:v>
                </c:pt>
                <c:pt idx="1">
                  <c:v>Average</c:v>
                </c:pt>
              </c:strCache>
            </c:strRef>
          </c:cat>
          <c:val>
            <c:numRef>
              <c:f>'LT growth def'!$S$42:$S$43</c:f>
              <c:numCache>
                <c:formatCode>0%</c:formatCode>
                <c:ptCount val="2"/>
                <c:pt idx="1">
                  <c:v>4.1095890410958902E-2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CE4-4179-822A-65CE747BE29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034201376"/>
        <c:axId val="2034198464"/>
      </c:barChart>
      <c:catAx>
        <c:axId val="20342013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4198464"/>
        <c:crosses val="autoZero"/>
        <c:auto val="1"/>
        <c:lblAlgn val="ctr"/>
        <c:lblOffset val="100"/>
        <c:noMultiLvlLbl val="0"/>
      </c:catAx>
      <c:valAx>
        <c:axId val="2034198464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4201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What do you see as the main barriers to your company’s short-term (one</a:t>
            </a:r>
            <a:r>
              <a:rPr lang="en-GB" baseline="0" dirty="0"/>
              <a:t>- to three-</a:t>
            </a:r>
            <a:r>
              <a:rPr lang="en-GB" dirty="0"/>
              <a:t>year) growth plans?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Barriers!$Z$43</c:f>
              <c:strCache>
                <c:ptCount val="1"/>
                <c:pt idx="0">
                  <c:v>CEO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Barriers!$AA$42:$AJ$42</c:f>
              <c:strCache>
                <c:ptCount val="10"/>
                <c:pt idx="0">
                  <c:v>ESG regulations</c:v>
                </c:pt>
                <c:pt idx="1">
                  <c:v>Other</c:v>
                </c:pt>
                <c:pt idx="2">
                  <c:v>Raw material shortages</c:v>
                </c:pt>
                <c:pt idx="3">
                  <c:v>Geopolitics</c:v>
                </c:pt>
                <c:pt idx="4">
                  <c:v>Budget constraints</c:v>
                </c:pt>
                <c:pt idx="5">
                  <c:v>Supply chain delays</c:v>
                </c:pt>
                <c:pt idx="6">
                  <c:v>Interest rate increases</c:v>
                </c:pt>
                <c:pt idx="7">
                  <c:v>Inflation</c:v>
                </c:pt>
                <c:pt idx="8">
                  <c:v>Potential recession</c:v>
                </c:pt>
                <c:pt idx="9">
                  <c:v>Labor/talent shortages</c:v>
                </c:pt>
              </c:strCache>
            </c:strRef>
          </c:cat>
          <c:val>
            <c:numRef>
              <c:f>Barriers!$AA$43:$AJ$43</c:f>
              <c:numCache>
                <c:formatCode>0%</c:formatCode>
                <c:ptCount val="10"/>
                <c:pt idx="0">
                  <c:v>6.6666666666666666E-2</c:v>
                </c:pt>
                <c:pt idx="1">
                  <c:v>6.6666666666666666E-2</c:v>
                </c:pt>
                <c:pt idx="2">
                  <c:v>0.1</c:v>
                </c:pt>
                <c:pt idx="3">
                  <c:v>0.2</c:v>
                </c:pt>
                <c:pt idx="4">
                  <c:v>0.2</c:v>
                </c:pt>
                <c:pt idx="5">
                  <c:v>0.36666666666666664</c:v>
                </c:pt>
                <c:pt idx="6">
                  <c:v>0.43333333333333335</c:v>
                </c:pt>
                <c:pt idx="7">
                  <c:v>0.56666666666666665</c:v>
                </c:pt>
                <c:pt idx="8">
                  <c:v>0.7</c:v>
                </c:pt>
                <c:pt idx="9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17-491B-9D3C-C22899C2CE10}"/>
            </c:ext>
          </c:extLst>
        </c:ser>
        <c:ser>
          <c:idx val="1"/>
          <c:order val="1"/>
          <c:tx>
            <c:strRef>
              <c:f>Barriers!$Z$44</c:f>
              <c:strCache>
                <c:ptCount val="1"/>
                <c:pt idx="0">
                  <c:v>Average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Barriers!$AA$42:$AJ$42</c:f>
              <c:strCache>
                <c:ptCount val="10"/>
                <c:pt idx="0">
                  <c:v>ESG regulations</c:v>
                </c:pt>
                <c:pt idx="1">
                  <c:v>Other</c:v>
                </c:pt>
                <c:pt idx="2">
                  <c:v>Raw material shortages</c:v>
                </c:pt>
                <c:pt idx="3">
                  <c:v>Geopolitics</c:v>
                </c:pt>
                <c:pt idx="4">
                  <c:v>Budget constraints</c:v>
                </c:pt>
                <c:pt idx="5">
                  <c:v>Supply chain delays</c:v>
                </c:pt>
                <c:pt idx="6">
                  <c:v>Interest rate increases</c:v>
                </c:pt>
                <c:pt idx="7">
                  <c:v>Inflation</c:v>
                </c:pt>
                <c:pt idx="8">
                  <c:v>Potential recession</c:v>
                </c:pt>
                <c:pt idx="9">
                  <c:v>Labor/talent shortages</c:v>
                </c:pt>
              </c:strCache>
            </c:strRef>
          </c:cat>
          <c:val>
            <c:numRef>
              <c:f>Barriers!$AA$44:$AJ$44</c:f>
              <c:numCache>
                <c:formatCode>0%</c:formatCode>
                <c:ptCount val="10"/>
                <c:pt idx="0">
                  <c:v>5.9633027522935783E-2</c:v>
                </c:pt>
                <c:pt idx="1">
                  <c:v>6.8807339449541288E-2</c:v>
                </c:pt>
                <c:pt idx="2">
                  <c:v>0.23394495412844038</c:v>
                </c:pt>
                <c:pt idx="3">
                  <c:v>0.33486238532110091</c:v>
                </c:pt>
                <c:pt idx="4">
                  <c:v>0.36238532110091742</c:v>
                </c:pt>
                <c:pt idx="5">
                  <c:v>0.41284403669724773</c:v>
                </c:pt>
                <c:pt idx="6">
                  <c:v>0.26146788990825687</c:v>
                </c:pt>
                <c:pt idx="7">
                  <c:v>0.6330275229357798</c:v>
                </c:pt>
                <c:pt idx="8">
                  <c:v>0.66972477064220182</c:v>
                </c:pt>
                <c:pt idx="9">
                  <c:v>0.67889908256880738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17-491B-9D3C-C22899C2CE1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04769808"/>
        <c:axId val="104774384"/>
      </c:barChart>
      <c:catAx>
        <c:axId val="1047698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774384"/>
        <c:crosses val="autoZero"/>
        <c:auto val="1"/>
        <c:lblAlgn val="ctr"/>
        <c:lblOffset val="100"/>
        <c:noMultiLvlLbl val="0"/>
      </c:catAx>
      <c:valAx>
        <c:axId val="104774384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769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Which of the following external factors do you see as most beneficial to your company’s short-term (one-</a:t>
            </a:r>
            <a:r>
              <a:rPr lang="en-GB" baseline="0" dirty="0"/>
              <a:t> to three-</a:t>
            </a:r>
            <a:r>
              <a:rPr lang="en-GB" dirty="0"/>
              <a:t>year) growth plans? 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Accelerators!$V$43</c:f>
              <c:strCache>
                <c:ptCount val="1"/>
                <c:pt idx="0">
                  <c:v>CEO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Accelerators!$W$42:$AD$42</c:f>
              <c:strCache>
                <c:ptCount val="8"/>
                <c:pt idx="0">
                  <c:v>New trade agreements</c:v>
                </c:pt>
                <c:pt idx="1">
                  <c:v>Other</c:v>
                </c:pt>
                <c:pt idx="2">
                  <c:v>Easing of supply constraints</c:v>
                </c:pt>
                <c:pt idx="3">
                  <c:v>Changing consumer spending patterns</c:v>
                </c:pt>
                <c:pt idx="4">
                  <c:v>Growing demand for ethical and sustainable products</c:v>
                </c:pt>
                <c:pt idx="5">
                  <c:v>Favorable M&amp;A environment</c:v>
                </c:pt>
                <c:pt idx="6">
                  <c:v>Advances in technology</c:v>
                </c:pt>
                <c:pt idx="7">
                  <c:v>Easing of the talent shortage</c:v>
                </c:pt>
              </c:strCache>
            </c:strRef>
          </c:cat>
          <c:val>
            <c:numRef>
              <c:f>Accelerators!$W$43:$AD$43</c:f>
              <c:numCache>
                <c:formatCode>0%</c:formatCode>
                <c:ptCount val="8"/>
                <c:pt idx="0">
                  <c:v>6.6666666666666666E-2</c:v>
                </c:pt>
                <c:pt idx="1">
                  <c:v>6.6666666666666666E-2</c:v>
                </c:pt>
                <c:pt idx="2">
                  <c:v>0.33333333333333331</c:v>
                </c:pt>
                <c:pt idx="3">
                  <c:v>0.36666666666666664</c:v>
                </c:pt>
                <c:pt idx="4">
                  <c:v>0.4</c:v>
                </c:pt>
                <c:pt idx="5">
                  <c:v>0.5</c:v>
                </c:pt>
                <c:pt idx="6">
                  <c:v>0.53333333333333333</c:v>
                </c:pt>
                <c:pt idx="7">
                  <c:v>0.66666666666666663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F9-4754-B00E-35ACF6BCED7E}"/>
            </c:ext>
          </c:extLst>
        </c:ser>
        <c:ser>
          <c:idx val="1"/>
          <c:order val="1"/>
          <c:tx>
            <c:strRef>
              <c:f>Accelerators!$V$44</c:f>
              <c:strCache>
                <c:ptCount val="1"/>
                <c:pt idx="0">
                  <c:v>Average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Accelerators!$W$42:$AD$42</c:f>
              <c:strCache>
                <c:ptCount val="8"/>
                <c:pt idx="0">
                  <c:v>New trade agreements</c:v>
                </c:pt>
                <c:pt idx="1">
                  <c:v>Other</c:v>
                </c:pt>
                <c:pt idx="2">
                  <c:v>Easing of supply constraints</c:v>
                </c:pt>
                <c:pt idx="3">
                  <c:v>Changing consumer spending patterns</c:v>
                </c:pt>
                <c:pt idx="4">
                  <c:v>Growing demand for ethical and sustainable products</c:v>
                </c:pt>
                <c:pt idx="5">
                  <c:v>Favorable M&amp;A environment</c:v>
                </c:pt>
                <c:pt idx="6">
                  <c:v>Advances in technology</c:v>
                </c:pt>
                <c:pt idx="7">
                  <c:v>Easing of the talent shortage</c:v>
                </c:pt>
              </c:strCache>
            </c:strRef>
          </c:cat>
          <c:val>
            <c:numRef>
              <c:f>Accelerators!$W$44:$AD$44</c:f>
              <c:numCache>
                <c:formatCode>0%</c:formatCode>
                <c:ptCount val="8"/>
                <c:pt idx="0">
                  <c:v>5.5045871559633031E-2</c:v>
                </c:pt>
                <c:pt idx="1">
                  <c:v>7.7981651376146793E-2</c:v>
                </c:pt>
                <c:pt idx="2">
                  <c:v>0.43577981651376146</c:v>
                </c:pt>
                <c:pt idx="3">
                  <c:v>0.37155963302752293</c:v>
                </c:pt>
                <c:pt idx="4">
                  <c:v>0.30275229357798167</c:v>
                </c:pt>
                <c:pt idx="5">
                  <c:v>0.43577981651376146</c:v>
                </c:pt>
                <c:pt idx="6">
                  <c:v>0.59174311926605505</c:v>
                </c:pt>
                <c:pt idx="7">
                  <c:v>0.54128440366972475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F9-4754-B00E-35ACF6BCED7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04770640"/>
        <c:axId val="104771888"/>
      </c:barChart>
      <c:catAx>
        <c:axId val="1047706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771888"/>
        <c:crosses val="autoZero"/>
        <c:auto val="1"/>
        <c:lblAlgn val="ctr"/>
        <c:lblOffset val="100"/>
        <c:noMultiLvlLbl val="0"/>
      </c:catAx>
      <c:valAx>
        <c:axId val="104771888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770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Which one of the following stakeholders is most important to your company’s decision-making around growth in the short term (one</a:t>
            </a:r>
            <a:r>
              <a:rPr lang="en-GB" baseline="0" dirty="0"/>
              <a:t> to three</a:t>
            </a:r>
            <a:r>
              <a:rPr lang="en-GB" dirty="0"/>
              <a:t> years)?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'ST stakeholders'!$O$43</c:f>
              <c:strCache>
                <c:ptCount val="1"/>
                <c:pt idx="0">
                  <c:v>CEO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 stakeholders'!$P$42:$V$42</c:f>
              <c:strCache>
                <c:ptCount val="7"/>
                <c:pt idx="0">
                  <c:v>Suppliers</c:v>
                </c:pt>
                <c:pt idx="1">
                  <c:v>Communities</c:v>
                </c:pt>
                <c:pt idx="2">
                  <c:v>Other</c:v>
                </c:pt>
                <c:pt idx="3">
                  <c:v>Board of directors</c:v>
                </c:pt>
                <c:pt idx="4">
                  <c:v>Investors</c:v>
                </c:pt>
                <c:pt idx="5">
                  <c:v>Employees</c:v>
                </c:pt>
                <c:pt idx="6">
                  <c:v>Customers</c:v>
                </c:pt>
              </c:strCache>
            </c:strRef>
          </c:cat>
          <c:val>
            <c:numRef>
              <c:f>'ST stakeholders'!$P$43:$V$43</c:f>
              <c:numCache>
                <c:formatCode>0%</c:formatCode>
                <c:ptCount val="7"/>
                <c:pt idx="1">
                  <c:v>3.3333333333333333E-2</c:v>
                </c:pt>
                <c:pt idx="2">
                  <c:v>3.3333333333333333E-2</c:v>
                </c:pt>
                <c:pt idx="3">
                  <c:v>0.1</c:v>
                </c:pt>
                <c:pt idx="4">
                  <c:v>0.13333333333333333</c:v>
                </c:pt>
                <c:pt idx="5">
                  <c:v>0.26666666666666666</c:v>
                </c:pt>
                <c:pt idx="6">
                  <c:v>0.43333333333333335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61-47DA-8681-E748AB8575EA}"/>
            </c:ext>
          </c:extLst>
        </c:ser>
        <c:ser>
          <c:idx val="1"/>
          <c:order val="1"/>
          <c:tx>
            <c:strRef>
              <c:f>'ST stakeholders'!$O$44</c:f>
              <c:strCache>
                <c:ptCount val="1"/>
                <c:pt idx="0">
                  <c:v>Average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 stakeholders'!$P$42:$V$42</c:f>
              <c:strCache>
                <c:ptCount val="7"/>
                <c:pt idx="0">
                  <c:v>Suppliers</c:v>
                </c:pt>
                <c:pt idx="1">
                  <c:v>Communities</c:v>
                </c:pt>
                <c:pt idx="2">
                  <c:v>Other</c:v>
                </c:pt>
                <c:pt idx="3">
                  <c:v>Board of directors</c:v>
                </c:pt>
                <c:pt idx="4">
                  <c:v>Investors</c:v>
                </c:pt>
                <c:pt idx="5">
                  <c:v>Employees</c:v>
                </c:pt>
                <c:pt idx="6">
                  <c:v>Customers</c:v>
                </c:pt>
              </c:strCache>
            </c:strRef>
          </c:cat>
          <c:val>
            <c:numRef>
              <c:f>'ST stakeholders'!$P$44:$V$44</c:f>
              <c:numCache>
                <c:formatCode>0%</c:formatCode>
                <c:ptCount val="7"/>
                <c:pt idx="0">
                  <c:v>4.7619047619047616E-2</c:v>
                </c:pt>
                <c:pt idx="1">
                  <c:v>1.4285714285714285E-2</c:v>
                </c:pt>
                <c:pt idx="2">
                  <c:v>4.7619047619047616E-2</c:v>
                </c:pt>
                <c:pt idx="3">
                  <c:v>8.5714285714285715E-2</c:v>
                </c:pt>
                <c:pt idx="4">
                  <c:v>0.14761904761904762</c:v>
                </c:pt>
                <c:pt idx="5">
                  <c:v>0.12380952380952381</c:v>
                </c:pt>
                <c:pt idx="6">
                  <c:v>0.53333333333333333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61-47DA-8681-E748AB8575E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521236000"/>
        <c:axId val="521232672"/>
      </c:barChart>
      <c:catAx>
        <c:axId val="5212360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1232672"/>
        <c:crosses val="autoZero"/>
        <c:auto val="1"/>
        <c:lblAlgn val="ctr"/>
        <c:lblOffset val="100"/>
        <c:noMultiLvlLbl val="0"/>
      </c:catAx>
      <c:valAx>
        <c:axId val="521232672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1236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Which one of the following stakeholders is most important to your company’s decision-making around growth in the long term (three to five years)?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'LT stakeholders'!$O$43</c:f>
              <c:strCache>
                <c:ptCount val="1"/>
                <c:pt idx="0">
                  <c:v>CEO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'LT stakeholders'!$P$42:$V$42</c:f>
              <c:strCache>
                <c:ptCount val="7"/>
                <c:pt idx="0">
                  <c:v>Communities</c:v>
                </c:pt>
                <c:pt idx="1">
                  <c:v>Employees</c:v>
                </c:pt>
                <c:pt idx="2">
                  <c:v>Suppliers</c:v>
                </c:pt>
                <c:pt idx="3">
                  <c:v>Other</c:v>
                </c:pt>
                <c:pt idx="4">
                  <c:v>Investors</c:v>
                </c:pt>
                <c:pt idx="5">
                  <c:v>Board of directors</c:v>
                </c:pt>
                <c:pt idx="6">
                  <c:v>Customers</c:v>
                </c:pt>
              </c:strCache>
            </c:strRef>
          </c:cat>
          <c:val>
            <c:numRef>
              <c:f>'LT stakeholders'!$P$43:$V$43</c:f>
              <c:numCache>
                <c:formatCode>0%</c:formatCode>
                <c:ptCount val="7"/>
                <c:pt idx="1">
                  <c:v>3.4482758620689655E-2</c:v>
                </c:pt>
                <c:pt idx="2">
                  <c:v>3.4482758620689655E-2</c:v>
                </c:pt>
                <c:pt idx="3">
                  <c:v>3.4482758620689655E-2</c:v>
                </c:pt>
                <c:pt idx="4">
                  <c:v>0.20689655172413793</c:v>
                </c:pt>
                <c:pt idx="5">
                  <c:v>0.31034482758620691</c:v>
                </c:pt>
                <c:pt idx="6">
                  <c:v>0.37931034482758619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15-45F3-8CA1-9F73FC984F77}"/>
            </c:ext>
          </c:extLst>
        </c:ser>
        <c:ser>
          <c:idx val="1"/>
          <c:order val="1"/>
          <c:tx>
            <c:strRef>
              <c:f>'LT stakeholders'!$O$44</c:f>
              <c:strCache>
                <c:ptCount val="1"/>
                <c:pt idx="0">
                  <c:v>Average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'LT stakeholders'!$P$42:$V$42</c:f>
              <c:strCache>
                <c:ptCount val="7"/>
                <c:pt idx="0">
                  <c:v>Communities</c:v>
                </c:pt>
                <c:pt idx="1">
                  <c:v>Employees</c:v>
                </c:pt>
                <c:pt idx="2">
                  <c:v>Suppliers</c:v>
                </c:pt>
                <c:pt idx="3">
                  <c:v>Other</c:v>
                </c:pt>
                <c:pt idx="4">
                  <c:v>Investors</c:v>
                </c:pt>
                <c:pt idx="5">
                  <c:v>Board of directors</c:v>
                </c:pt>
                <c:pt idx="6">
                  <c:v>Customers</c:v>
                </c:pt>
              </c:strCache>
            </c:strRef>
          </c:cat>
          <c:val>
            <c:numRef>
              <c:f>'LT stakeholders'!$P$44:$V$44</c:f>
              <c:numCache>
                <c:formatCode>0%</c:formatCode>
                <c:ptCount val="7"/>
                <c:pt idx="0">
                  <c:v>2.3923444976076555E-2</c:v>
                </c:pt>
                <c:pt idx="1">
                  <c:v>6.2200956937799042E-2</c:v>
                </c:pt>
                <c:pt idx="3">
                  <c:v>3.8277511961722487E-2</c:v>
                </c:pt>
                <c:pt idx="4">
                  <c:v>0.25837320574162681</c:v>
                </c:pt>
                <c:pt idx="5">
                  <c:v>0.15789473684210525</c:v>
                </c:pt>
                <c:pt idx="6">
                  <c:v>0.45454545454545453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15-45F3-8CA1-9F73FC984F7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650838832"/>
        <c:axId val="650823440"/>
      </c:barChart>
      <c:catAx>
        <c:axId val="6508388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0823440"/>
        <c:crosses val="autoZero"/>
        <c:auto val="1"/>
        <c:lblAlgn val="ctr"/>
        <c:lblOffset val="100"/>
        <c:noMultiLvlLbl val="0"/>
      </c:catAx>
      <c:valAx>
        <c:axId val="650823440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0838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>
              <a:latin typeface="Roboto Light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C14A01-FCB2-4C53-B3AD-B96BA734C606}" type="datetimeFigureOut">
              <a:rPr lang="en-GB" smtClean="0">
                <a:latin typeface="Roboto Light" panose="02000000000000000000" pitchFamily="2" charset="0"/>
              </a:rPr>
              <a:t>08/12/2022</a:t>
            </a:fld>
            <a:endParaRPr lang="en-GB">
              <a:latin typeface="Roboto Light" panose="02000000000000000000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>
              <a:latin typeface="Roboto Light" panose="02000000000000000000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6818AD-EBF8-4BCE-ABA5-3B1A81B4F509}" type="slidenum">
              <a:rPr lang="en-GB" smtClean="0">
                <a:latin typeface="Roboto Light" panose="02000000000000000000" pitchFamily="2" charset="0"/>
              </a:rPr>
              <a:t>‹#›</a:t>
            </a:fld>
            <a:endParaRPr lang="en-GB">
              <a:latin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6679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Roboto Light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Roboto Light" panose="02000000000000000000" pitchFamily="2" charset="0"/>
              </a:defRPr>
            </a:lvl1pPr>
          </a:lstStyle>
          <a:p>
            <a:fld id="{75FA1BE9-63C4-EE43-9506-F641B945431E}" type="datetimeFigureOut">
              <a:rPr lang="en-US" smtClean="0"/>
              <a:pPr/>
              <a:t>12/8/22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Roboto Light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Roboto Light" panose="02000000000000000000" pitchFamily="2" charset="0"/>
              </a:defRPr>
            </a:lvl1pPr>
          </a:lstStyle>
          <a:p>
            <a:fld id="{59AB0446-7963-9949-A5B2-B46F91687B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8601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b="0" i="0" kern="1200">
        <a:solidFill>
          <a:schemeClr val="tx1"/>
        </a:solidFill>
        <a:latin typeface="Roboto Light" panose="02000000000000000000" pitchFamily="2" charset="0"/>
        <a:ea typeface="+mn-ea"/>
        <a:cs typeface="+mn-cs"/>
      </a:defRPr>
    </a:lvl1pPr>
    <a:lvl2pPr marL="457200" algn="l" defTabSz="457200" rtl="0" eaLnBrk="1" latinLnBrk="0" hangingPunct="1">
      <a:defRPr sz="1200" b="0" i="0" kern="1200">
        <a:solidFill>
          <a:schemeClr val="tx1"/>
        </a:solidFill>
        <a:latin typeface="Roboto Light" panose="02000000000000000000" pitchFamily="2" charset="0"/>
        <a:ea typeface="+mn-ea"/>
        <a:cs typeface="+mn-cs"/>
      </a:defRPr>
    </a:lvl2pPr>
    <a:lvl3pPr marL="914400" algn="l" defTabSz="457200" rtl="0" eaLnBrk="1" latinLnBrk="0" hangingPunct="1">
      <a:defRPr sz="1200" b="0" i="0" kern="1200">
        <a:solidFill>
          <a:schemeClr val="tx1"/>
        </a:solidFill>
        <a:latin typeface="Roboto Light" panose="02000000000000000000" pitchFamily="2" charset="0"/>
        <a:ea typeface="+mn-ea"/>
        <a:cs typeface="+mn-cs"/>
      </a:defRPr>
    </a:lvl3pPr>
    <a:lvl4pPr marL="1371600" algn="l" defTabSz="457200" rtl="0" eaLnBrk="1" latinLnBrk="0" hangingPunct="1">
      <a:defRPr sz="1200" b="0" i="0" kern="1200">
        <a:solidFill>
          <a:schemeClr val="tx1"/>
        </a:solidFill>
        <a:latin typeface="Roboto Light" panose="02000000000000000000" pitchFamily="2" charset="0"/>
        <a:ea typeface="+mn-ea"/>
        <a:cs typeface="+mn-cs"/>
      </a:defRPr>
    </a:lvl4pPr>
    <a:lvl5pPr marL="1828800" algn="l" defTabSz="457200" rtl="0" eaLnBrk="1" latinLnBrk="0" hangingPunct="1">
      <a:defRPr sz="1200" b="0" i="0" kern="1200">
        <a:solidFill>
          <a:schemeClr val="tx1"/>
        </a:solidFill>
        <a:latin typeface="Roboto Light" panose="02000000000000000000" pitchFamily="2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Main title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797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11676-A8EF-35ED-B096-0474DB600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21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sz="18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15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5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7F0A67-8BDE-58B1-94AB-ED5474619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t>12/8/22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E21EEF-2D5B-839C-4468-5762BA4B6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A4B00E-3A62-66F0-18F7-E3CA1FBCF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C610F35-F36B-71A7-5DB8-6099FCAAE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740568"/>
            <a:ext cx="2949178" cy="802481"/>
          </a:xfrm>
        </p:spPr>
        <p:txBody>
          <a:bodyPr anchor="b"/>
          <a:lstStyle>
            <a:lvl1pPr>
              <a:defRPr sz="2400" b="0" i="0">
                <a:latin typeface="+mj-lt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1807A52-136D-5D60-819D-13FBD08512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116888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0B967-AEEB-2267-E21A-85F84AB5C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740568"/>
            <a:ext cx="2949178" cy="802481"/>
          </a:xfrm>
        </p:spPr>
        <p:txBody>
          <a:bodyPr anchor="b"/>
          <a:lstStyle>
            <a:lvl1pPr>
              <a:defRPr sz="2400" b="0" i="0">
                <a:latin typeface="+mj-lt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5D6AAC-239A-1CE8-4663-81FC5411F2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559A2A-E57D-9E63-E596-A0300D88B3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49BFF3-674D-2CD3-FF71-DA137E99C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/>
              <a:t>12/8/22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5CE2F0-D044-FD90-5B29-2DA40D10E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29334A-F785-4270-7058-468EFF637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156158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EF2AD-4556-E9D8-C273-AFB8CEE905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82290"/>
            <a:ext cx="6858000" cy="1790700"/>
          </a:xfrm>
        </p:spPr>
        <p:txBody>
          <a:bodyPr anchor="b">
            <a:normAutofit/>
          </a:bodyPr>
          <a:lstStyle>
            <a:lvl1pPr algn="ctr">
              <a:defRPr sz="4000" b="0" i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B57ABB-2964-0851-9475-3C859CC8B2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77133-0943-2E02-73DA-7071A329A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smtClean="0"/>
              <a:t>12/8/22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5B0529-7CA3-EF5C-1E96-A9EB042D5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13B1B0-B05F-D15A-6F12-50619480F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969418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F9230-D174-A81F-E8A7-3E55FAE99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 b="0" i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7E4796-8432-04FA-F7B7-626EDA317B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F61B48-CCAC-18C8-F297-8A471746B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t>12/8/22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3676EB-BD6E-BAB5-C234-098C61119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54A4A6-8DA9-CDC1-24B0-0A6A3BC15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494442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4359C5-44FC-4560-E28C-6C81CA19D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12/8/22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95D189-D7CC-F453-D79B-3AC417148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F58511-11E3-0479-0107-4B2DA7659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57027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95C264-E6FA-C11A-BB24-E56A1B5304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0791E-5FB4-D111-0934-491EBF201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t>12/8/22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193157-E34A-8350-70EC-8739A6067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B60CE1-BC91-F07D-C380-65F641CE3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17CF6DB8-2781-8F07-897C-98A43D5C1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808301"/>
            <a:ext cx="8058149" cy="50034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="0" i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91069628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F078E-09CF-2C7B-B979-649CEC49EB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>
            <a:lvl1pPr>
              <a:defRPr sz="20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F1EA39-802D-3EE1-10D3-33A9A572E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t>12/8/22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11C843-1678-1910-2C91-1C0BBA5CD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DB6B47-906D-D2AE-E747-C9F3D4A4C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0C328052-55F4-5964-0062-0639601BF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808301"/>
            <a:ext cx="8058149" cy="50034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="0" i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0BD7C33-E52F-811D-2849-C15CD7007D5F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803835" y="1369219"/>
            <a:ext cx="3886200" cy="3263504"/>
          </a:xfrm>
        </p:spPr>
        <p:txBody>
          <a:bodyPr/>
          <a:lstStyle>
            <a:lvl1pPr>
              <a:defRPr sz="20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8684919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CB19A2-C50B-03BB-3433-122AAE839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378460"/>
            <a:ext cx="3868340" cy="500345"/>
          </a:xfrm>
        </p:spPr>
        <p:txBody>
          <a:bodyPr anchor="b"/>
          <a:lstStyle>
            <a:lvl1pPr marL="0" indent="0">
              <a:buNone/>
              <a:defRPr sz="1800" b="0" i="0">
                <a:latin typeface="+mj-lt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C35189-39CF-7A9F-0A6A-ACE8FEDCEB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>
            <a:lvl1pPr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9B56AB-AA4D-24B0-7271-31039823BB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378460"/>
            <a:ext cx="3887391" cy="500346"/>
          </a:xfrm>
        </p:spPr>
        <p:txBody>
          <a:bodyPr anchor="b"/>
          <a:lstStyle>
            <a:lvl1pPr marL="0" indent="0">
              <a:buNone/>
              <a:defRPr sz="1800" b="0" i="0">
                <a:latin typeface="+mj-lt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BB1C1C-EACF-2821-8DE4-D3F0B6647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t>12/8/22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BAF33E-8384-8986-BFA1-A0F0B19DB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F8B4F8-9F88-6DC8-0332-C2757449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52B62D66-7398-FA24-08D6-EF8B66F0931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629149" y="1878806"/>
            <a:ext cx="3887391" cy="2763441"/>
          </a:xfrm>
        </p:spPr>
        <p:txBody>
          <a:bodyPr/>
          <a:lstStyle>
            <a:lvl1pPr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C171EBE0-3833-73DB-D609-87E46F660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459" y="808301"/>
            <a:ext cx="8059340" cy="50034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="0" i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5604764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CF7D78D-7060-164C-9E1F-E543674CA5A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1402864"/>
            <a:ext cx="8229600" cy="3222475"/>
          </a:xfrm>
        </p:spPr>
        <p:txBody>
          <a:bodyPr>
            <a:noAutofit/>
          </a:bodyPr>
          <a:lstStyle>
            <a:lvl1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45AC0088-B1F9-E243-BEBD-FF192BA5E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808301"/>
            <a:ext cx="8229600" cy="50034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="0" i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3216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8BBB71-E598-A842-B0F2-58587D033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12/8/22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85F1D2-C0F9-B5BD-0680-A3EADC911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B3720E-57BD-7ABF-B2F4-4EE4C1288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6461B888-A7CE-DD3D-2C5E-F20BF9374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847270"/>
            <a:ext cx="8058149" cy="50034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="0" i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7338431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525DA8-2E89-73B7-E0B8-80E8B9A8E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17054"/>
            <a:ext cx="7886700" cy="550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F38562-89D6-6641-2B48-BEDC3BB0BB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F9111F-61D7-9D99-8823-1586154B92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876005"/>
            <a:ext cx="2057400" cy="165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C1C18-307B-4F68-A007-B5B542270E8D}" type="datetimeFigureOut">
              <a:rPr lang="en-US" smtClean="0"/>
              <a:t>12/8/22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671C11-3497-95FE-C751-0F0B6E5308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76005"/>
            <a:ext cx="3086100" cy="165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97179D-73FF-9FEB-04BB-007D239875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876005"/>
            <a:ext cx="2057400" cy="165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2171BAD-38D1-68F6-B766-85BDBD59E2AB}"/>
              </a:ext>
            </a:extLst>
          </p:cNvPr>
          <p:cNvCxnSpPr>
            <a:cxnSpLocks/>
          </p:cNvCxnSpPr>
          <p:nvPr userDrawn="1"/>
        </p:nvCxnSpPr>
        <p:spPr>
          <a:xfrm>
            <a:off x="457199" y="654627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D6FEDCE-436B-F902-8688-642DF692B40B}"/>
              </a:ext>
            </a:extLst>
          </p:cNvPr>
          <p:cNvCxnSpPr>
            <a:cxnSpLocks/>
          </p:cNvCxnSpPr>
          <p:nvPr userDrawn="1"/>
        </p:nvCxnSpPr>
        <p:spPr>
          <a:xfrm>
            <a:off x="457199" y="4807084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ageRef">
            <a:extLst>
              <a:ext uri="{FF2B5EF4-FFF2-40B4-BE49-F238E27FC236}">
                <a16:creationId xmlns:a16="http://schemas.microsoft.com/office/drawing/2014/main" id="{BAAB043D-649F-33AE-0352-487B2CDD255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515485" y="4868222"/>
            <a:ext cx="427038" cy="165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r" defTabSz="847725" eaLnBrk="0" hangingPunct="0"/>
            <a:fld id="{A23EA7B4-8CC6-254A-AC56-56E57222A67E}" type="slidenum">
              <a:rPr lang="en-US" sz="800" b="0" i="0">
                <a:solidFill>
                  <a:srgbClr val="666666"/>
                </a:solidFill>
                <a:latin typeface="+mj-lt"/>
                <a:ea typeface="Akzidenz-Grotesk Std Light" charset="0"/>
                <a:cs typeface="Akzidenz-Grotesk Std Light" charset="0"/>
              </a:rPr>
              <a:pPr algn="r" defTabSz="847725" eaLnBrk="0" hangingPunct="0"/>
              <a:t>‹#›</a:t>
            </a:fld>
            <a:endParaRPr lang="en-US" sz="800" b="0" i="0" dirty="0">
              <a:solidFill>
                <a:srgbClr val="666666"/>
              </a:solidFill>
              <a:latin typeface="+mj-lt"/>
              <a:ea typeface="Akzidenz-Grotesk Std Light" charset="0"/>
              <a:cs typeface="Akzidenz-Grotesk Std Light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9F3FB43-FD6E-3E62-9C56-6CCE1B86EE6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57198" y="310399"/>
            <a:ext cx="2074049" cy="25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869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04" r:id="rId2"/>
    <p:sldLayoutId id="2147483806" r:id="rId3"/>
    <p:sldLayoutId id="2147483809" r:id="rId4"/>
    <p:sldLayoutId id="2147483805" r:id="rId5"/>
    <p:sldLayoutId id="2147483807" r:id="rId6"/>
    <p:sldLayoutId id="2147483808" r:id="rId7"/>
    <p:sldLayoutId id="2147483816" r:id="rId8"/>
    <p:sldLayoutId id="2147483810" r:id="rId9"/>
    <p:sldLayoutId id="2147483811" r:id="rId10"/>
    <p:sldLayoutId id="2147483812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kern="1200">
          <a:solidFill>
            <a:schemeClr val="tx1"/>
          </a:solidFill>
          <a:latin typeface="+mj-lt"/>
          <a:ea typeface="Roboto Light" panose="02000000000000000000" pitchFamily="2" charset="0"/>
          <a:cs typeface="Roboto Light" panose="02000000000000000000" pitchFamily="2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Roboto" panose="02000000000000000000" pitchFamily="2" charset="0"/>
          <a:cs typeface="Roboto" panose="02000000000000000000" pitchFamily="2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Roboto" panose="02000000000000000000" pitchFamily="2" charset="0"/>
          <a:cs typeface="Roboto" panose="02000000000000000000" pitchFamily="2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Roboto" panose="02000000000000000000" pitchFamily="2" charset="0"/>
          <a:cs typeface="Roboto" panose="02000000000000000000" pitchFamily="2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Roboto" panose="02000000000000000000" pitchFamily="2" charset="0"/>
          <a:cs typeface="Roboto" panose="02000000000000000000" pitchFamily="2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Roboto" panose="02000000000000000000" pitchFamily="2" charset="0"/>
          <a:cs typeface="Roboto" panose="02000000000000000000" pitchFamily="2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C8614AAC-4685-F94E-6401-BE8D7C2D4A53}"/>
              </a:ext>
            </a:extLst>
          </p:cNvPr>
          <p:cNvSpPr txBox="1">
            <a:spLocks/>
          </p:cNvSpPr>
          <p:nvPr/>
        </p:nvSpPr>
        <p:spPr>
          <a:xfrm>
            <a:off x="2898178" y="4371950"/>
            <a:ext cx="3347641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bg1"/>
                </a:solidFill>
              </a:rPr>
              <a:t>CEO</a:t>
            </a: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66280984-F14F-29D0-0C0A-FD48DCCB67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4385" y="1881330"/>
            <a:ext cx="3855230" cy="1211271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FEC56EED-D18E-3272-7CB6-1C0A5A1E17E4}"/>
              </a:ext>
            </a:extLst>
          </p:cNvPr>
          <p:cNvSpPr txBox="1">
            <a:spLocks/>
          </p:cNvSpPr>
          <p:nvPr/>
        </p:nvSpPr>
        <p:spPr>
          <a:xfrm>
            <a:off x="2402939" y="3262170"/>
            <a:ext cx="4338117" cy="6057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Franklin Gothic Book" panose="020B0503020102020204" pitchFamily="34" charset="0"/>
                <a:ea typeface="Roboto" panose="02000000000000000000" pitchFamily="2" charset="0"/>
                <a:cs typeface="Franklin Gothic Book" panose="020B05030201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Roboto" panose="02000000000000000000" pitchFamily="2" charset="0"/>
                <a:cs typeface="Franklin Gothic Book" panose="020B05030201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Franklin Gothic Book" panose="020B0503020102020204" pitchFamily="34" charset="0"/>
                <a:ea typeface="Roboto" panose="02000000000000000000" pitchFamily="2" charset="0"/>
                <a:cs typeface="Franklin Gothic Book" panose="020B05030201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Franklin Gothic Book" panose="020B0503020102020204" pitchFamily="34" charset="0"/>
                <a:ea typeface="Roboto" panose="02000000000000000000" pitchFamily="2" charset="0"/>
                <a:cs typeface="Franklin Gothic Book" panose="020B05030201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Franklin Gothic Book" panose="020B0503020102020204" pitchFamily="34" charset="0"/>
                <a:ea typeface="Roboto" panose="02000000000000000000" pitchFamily="2" charset="0"/>
                <a:cs typeface="Franklin Gothic Book" panose="020B05030201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bg1"/>
                </a:solidFill>
              </a:rPr>
              <a:t>Where Innovative Organizations Are Placing Bets and Taking Chances</a:t>
            </a:r>
          </a:p>
        </p:txBody>
      </p:sp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EF5BF44-47AB-9489-8C8B-8708FED642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4975" y="1419622"/>
            <a:ext cx="2074049" cy="25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441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B70B26-BD11-4DB0-AAFB-10A2192B4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latin typeface="Franklin Gothic Book" panose="020B0503020102020204" pitchFamily="34" charset="0"/>
              </a:rPr>
              <a:t>The </a:t>
            </a:r>
            <a:r>
              <a:rPr lang="en-US" sz="2800">
                <a:latin typeface="Franklin Gothic Book" panose="020B0503020102020204" pitchFamily="34" charset="0"/>
              </a:rPr>
              <a:t>customer rules.</a:t>
            </a:r>
            <a:endParaRPr lang="en-US" sz="2800" dirty="0">
              <a:latin typeface="Franklin Gothic Book" panose="020B05030201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841EF8-7BF4-A5C4-4C2B-CED36A26D845}"/>
              </a:ext>
            </a:extLst>
          </p:cNvPr>
          <p:cNvSpPr txBox="1"/>
          <p:nvPr/>
        </p:nvSpPr>
        <p:spPr>
          <a:xfrm>
            <a:off x="5868144" y="1563688"/>
            <a:ext cx="2818655" cy="1015663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38% of CEOs highlighted customers as the most important stakeholder when making decisions relating to long-term growth, while 31% cited boards of directors—almost double the average.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EED8548-C3EC-D334-A632-1A99070489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8672286"/>
              </p:ext>
            </p:extLst>
          </p:nvPr>
        </p:nvGraphicFramePr>
        <p:xfrm>
          <a:off x="439707" y="1412368"/>
          <a:ext cx="5284818" cy="3170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924D994-FE7C-846C-186D-968A0751C3B9}"/>
              </a:ext>
            </a:extLst>
          </p:cNvPr>
          <p:cNvSpPr txBox="1"/>
          <p:nvPr/>
        </p:nvSpPr>
        <p:spPr>
          <a:xfrm>
            <a:off x="457198" y="4526999"/>
            <a:ext cx="874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Franklin Gothic Book" panose="020B0503020102020204" pitchFamily="34" charset="0"/>
              </a:rPr>
              <a:t>N=209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40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B70B26-BD11-4DB0-AAFB-10A2192B4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latin typeface="Franklin Gothic Book" panose="020B0503020102020204" pitchFamily="34" charset="0"/>
              </a:rPr>
              <a:t>Leaders are optimistic about the short term.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841EF8-7BF4-A5C4-4C2B-CED36A26D845}"/>
              </a:ext>
            </a:extLst>
          </p:cNvPr>
          <p:cNvSpPr txBox="1"/>
          <p:nvPr/>
        </p:nvSpPr>
        <p:spPr>
          <a:xfrm>
            <a:off x="5868144" y="1563688"/>
            <a:ext cx="2818655" cy="1015663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93% of CEOs rated their companies’ short-term growth prospects as “good” (63%) or “excellent” (30%), suggesting they are considerably more optimistic than average.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ECC6CA-7950-D2E8-28D4-5481AEB3AD73}"/>
              </a:ext>
            </a:extLst>
          </p:cNvPr>
          <p:cNvSpPr txBox="1"/>
          <p:nvPr/>
        </p:nvSpPr>
        <p:spPr>
          <a:xfrm>
            <a:off x="457198" y="4526999"/>
            <a:ext cx="874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Franklin Gothic Book" panose="020B0503020102020204" pitchFamily="34" charset="0"/>
              </a:rPr>
              <a:t>N=196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C67FA4C-B1CF-C088-50AC-2957219869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1216250"/>
              </p:ext>
            </p:extLst>
          </p:nvPr>
        </p:nvGraphicFramePr>
        <p:xfrm>
          <a:off x="457197" y="1419622"/>
          <a:ext cx="5267327" cy="316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696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B70B26-BD11-4DB0-AAFB-10A2192B4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latin typeface="Franklin Gothic Book" panose="020B0503020102020204" pitchFamily="34" charset="0"/>
              </a:rPr>
              <a:t>The long-term outlook is even better.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841EF8-7BF4-A5C4-4C2B-CED36A26D845}"/>
              </a:ext>
            </a:extLst>
          </p:cNvPr>
          <p:cNvSpPr txBox="1"/>
          <p:nvPr/>
        </p:nvSpPr>
        <p:spPr>
          <a:xfrm>
            <a:off x="5868144" y="1563688"/>
            <a:ext cx="2818655" cy="646331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97% of CEOs rated their companies’ long-term growth prospects as “good” (30%) or “excellent” (67%).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2AFE200-4C48-0AD2-4426-AD43689F95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1414783"/>
              </p:ext>
            </p:extLst>
          </p:nvPr>
        </p:nvGraphicFramePr>
        <p:xfrm>
          <a:off x="457199" y="1419622"/>
          <a:ext cx="5267326" cy="316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630675F-3D0E-AB6C-6FA8-4583A9539016}"/>
              </a:ext>
            </a:extLst>
          </p:cNvPr>
          <p:cNvSpPr txBox="1"/>
          <p:nvPr/>
        </p:nvSpPr>
        <p:spPr>
          <a:xfrm>
            <a:off x="457198" y="4526999"/>
            <a:ext cx="874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Franklin Gothic Book" panose="020B0503020102020204" pitchFamily="34" charset="0"/>
              </a:rPr>
              <a:t>N=195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40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B70B26-BD11-4DB0-AAFB-10A2192B4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latin typeface="Franklin Gothic Book" panose="020B0503020102020204" pitchFamily="34" charset="0"/>
              </a:rPr>
              <a:t>Revenue defines short-term growth.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841EF8-7BF4-A5C4-4C2B-CED36A26D845}"/>
              </a:ext>
            </a:extLst>
          </p:cNvPr>
          <p:cNvSpPr txBox="1"/>
          <p:nvPr/>
        </p:nvSpPr>
        <p:spPr>
          <a:xfrm>
            <a:off x="5868144" y="1563688"/>
            <a:ext cx="2818655" cy="830997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44% of CEOs highlighted increased revenue as their company’s primary measure of short-term growth, while 33% highlighted increased profit. 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4E63997-CBF4-8A4B-61D1-DA35C1167D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5406389"/>
              </p:ext>
            </p:extLst>
          </p:nvPr>
        </p:nvGraphicFramePr>
        <p:xfrm>
          <a:off x="457199" y="1419622"/>
          <a:ext cx="5267326" cy="316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1D2341F-F9DB-8B11-EEAA-265E9E05E066}"/>
              </a:ext>
            </a:extLst>
          </p:cNvPr>
          <p:cNvSpPr txBox="1"/>
          <p:nvPr/>
        </p:nvSpPr>
        <p:spPr>
          <a:xfrm>
            <a:off x="457198" y="4526999"/>
            <a:ext cx="874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Franklin Gothic Book" panose="020B0503020102020204" pitchFamily="34" charset="0"/>
              </a:rPr>
              <a:t>N=219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43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B70B26-BD11-4DB0-AAFB-10A2192B4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latin typeface="Franklin Gothic Book" panose="020B0503020102020204" pitchFamily="34" charset="0"/>
              </a:rPr>
              <a:t>Profit defines long-term growth.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841EF8-7BF4-A5C4-4C2B-CED36A26D845}"/>
              </a:ext>
            </a:extLst>
          </p:cNvPr>
          <p:cNvSpPr txBox="1"/>
          <p:nvPr/>
        </p:nvSpPr>
        <p:spPr>
          <a:xfrm>
            <a:off x="5868144" y="1563688"/>
            <a:ext cx="2818655" cy="120032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When asked about their companies’ primary measure of long-term growth, nearly 50% of CEOs highlighted increased profit—far more than the average—while 27% highlighted increased market share. 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D7832F4-452D-826D-3183-546CFD4F6F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8619579"/>
              </p:ext>
            </p:extLst>
          </p:nvPr>
        </p:nvGraphicFramePr>
        <p:xfrm>
          <a:off x="457198" y="1419622"/>
          <a:ext cx="5280587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67B980F-8BEF-3B99-4AF3-B391F5B08B0F}"/>
              </a:ext>
            </a:extLst>
          </p:cNvPr>
          <p:cNvSpPr txBox="1"/>
          <p:nvPr/>
        </p:nvSpPr>
        <p:spPr>
          <a:xfrm>
            <a:off x="457198" y="4526999"/>
            <a:ext cx="874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Franklin Gothic Book" panose="020B0503020102020204" pitchFamily="34" charset="0"/>
              </a:rPr>
              <a:t>N=219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99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B70B26-BD11-4DB0-AAFB-10A2192B4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latin typeface="Franklin Gothic Book" panose="020B0503020102020204" pitchFamily="34" charset="0"/>
              </a:rPr>
              <a:t>New products and new customers lead the way.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841EF8-7BF4-A5C4-4C2B-CED36A26D845}"/>
              </a:ext>
            </a:extLst>
          </p:cNvPr>
          <p:cNvSpPr txBox="1"/>
          <p:nvPr/>
        </p:nvSpPr>
        <p:spPr>
          <a:xfrm>
            <a:off x="7164288" y="1799766"/>
            <a:ext cx="1522511" cy="138499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CEOs ranked new product or service development as their top growth strategy, followed by expanding the customer base. 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8BCDA03-BC1B-360C-C55F-06F6C14955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3964698"/>
              </p:ext>
            </p:extLst>
          </p:nvPr>
        </p:nvGraphicFramePr>
        <p:xfrm>
          <a:off x="457199" y="1809206"/>
          <a:ext cx="3136900" cy="202565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3181096186"/>
                    </a:ext>
                  </a:extLst>
                </a:gridCol>
                <a:gridCol w="2527300">
                  <a:extLst>
                    <a:ext uri="{9D8B030D-6E8A-4147-A177-3AD203B41FA5}">
                      <a16:colId xmlns:a16="http://schemas.microsoft.com/office/drawing/2014/main" val="3643396606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Rank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Strategy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441609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New product or service development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877220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Expanding the customer base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969018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Improved operational efficiencies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177201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Existing product or service improvements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957739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Digital transformation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279564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Mergers, acquisitions, and partnerships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028580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New pricing strategies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936521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Adding new capacity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346109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Venture investing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297306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Other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5963221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62D805F-4241-BD31-C90B-A806EF5312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7519322"/>
              </p:ext>
            </p:extLst>
          </p:nvPr>
        </p:nvGraphicFramePr>
        <p:xfrm>
          <a:off x="3791693" y="1809206"/>
          <a:ext cx="3175000" cy="202565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366413986"/>
                    </a:ext>
                  </a:extLst>
                </a:gridCol>
                <a:gridCol w="2565400">
                  <a:extLst>
                    <a:ext uri="{9D8B030D-6E8A-4147-A177-3AD203B41FA5}">
                      <a16:colId xmlns:a16="http://schemas.microsoft.com/office/drawing/2014/main" val="3244195629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Rank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Strategy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668599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product or service development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043812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Expanding the customer base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129766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Improved operational efficiencies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987391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Existing product or service improvements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073060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Mergers, acquisitions, and partnerships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413693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pricing strategies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187928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Adding new capacity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675041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Digital transformation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885524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Venture investing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211860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059895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EFDC2F7-E1D8-E1E9-AA22-5A9496AE3AAA}"/>
              </a:ext>
            </a:extLst>
          </p:cNvPr>
          <p:cNvSpPr txBox="1"/>
          <p:nvPr/>
        </p:nvSpPr>
        <p:spPr>
          <a:xfrm>
            <a:off x="457199" y="1491630"/>
            <a:ext cx="14505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Franklin Gothic Book" panose="020B0503020102020204" pitchFamily="34" charset="0"/>
              </a:rPr>
              <a:t>Average</a:t>
            </a:r>
            <a:endParaRPr lang="en-GB" sz="1200" b="1" dirty="0">
              <a:latin typeface="Franklin Gothic Book" panose="020B05030201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E2E382-809E-7F50-6FF1-E6D262E9ABA4}"/>
              </a:ext>
            </a:extLst>
          </p:cNvPr>
          <p:cNvSpPr txBox="1"/>
          <p:nvPr/>
        </p:nvSpPr>
        <p:spPr>
          <a:xfrm>
            <a:off x="3733819" y="1502663"/>
            <a:ext cx="14505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Franklin Gothic Book" panose="020B0503020102020204" pitchFamily="34" charset="0"/>
              </a:rPr>
              <a:t>CEO</a:t>
            </a:r>
            <a:endParaRPr lang="en-GB" sz="1200" b="1" dirty="0">
              <a:latin typeface="Franklin Gothic Book" panose="020B05030201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2781BC-EBFB-95AC-9F5B-F9757D206410}"/>
              </a:ext>
            </a:extLst>
          </p:cNvPr>
          <p:cNvSpPr txBox="1"/>
          <p:nvPr/>
        </p:nvSpPr>
        <p:spPr>
          <a:xfrm>
            <a:off x="457198" y="4526999"/>
            <a:ext cx="874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Franklin Gothic Book" panose="020B0503020102020204" pitchFamily="34" charset="0"/>
              </a:rPr>
              <a:t>N=218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42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B70B26-BD11-4DB0-AAFB-10A2192B4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latin typeface="Franklin Gothic Book" panose="020B0503020102020204" pitchFamily="34" charset="0"/>
              </a:rPr>
              <a:t>Talent shortages are the biggest blocker.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841EF8-7BF4-A5C4-4C2B-CED36A26D845}"/>
              </a:ext>
            </a:extLst>
          </p:cNvPr>
          <p:cNvSpPr txBox="1"/>
          <p:nvPr/>
        </p:nvSpPr>
        <p:spPr>
          <a:xfrm>
            <a:off x="5868144" y="1563688"/>
            <a:ext cx="2818655" cy="120032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According to 90% of CEOs, labor shortages represented the most significant barrier to growth—far higher than the average. The second highest barrier was the threat of recession (70%).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C09C979-D17B-DFBA-5704-17AF36EB99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821862"/>
              </p:ext>
            </p:extLst>
          </p:nvPr>
        </p:nvGraphicFramePr>
        <p:xfrm>
          <a:off x="457199" y="1419622"/>
          <a:ext cx="5267326" cy="3240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7362C7F-833D-4F62-3733-C0CAEAE4CFBC}"/>
              </a:ext>
            </a:extLst>
          </p:cNvPr>
          <p:cNvSpPr txBox="1"/>
          <p:nvPr/>
        </p:nvSpPr>
        <p:spPr>
          <a:xfrm>
            <a:off x="457198" y="4526999"/>
            <a:ext cx="874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Franklin Gothic Book" panose="020B0503020102020204" pitchFamily="34" charset="0"/>
              </a:rPr>
              <a:t>N=218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40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B70B26-BD11-4DB0-AAFB-10A2192B4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latin typeface="Franklin Gothic Book" panose="020B0503020102020204" pitchFamily="34" charset="0"/>
              </a:rPr>
              <a:t>Talent and tech are the main growth drivers.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841EF8-7BF4-A5C4-4C2B-CED36A26D845}"/>
              </a:ext>
            </a:extLst>
          </p:cNvPr>
          <p:cNvSpPr txBox="1"/>
          <p:nvPr/>
        </p:nvSpPr>
        <p:spPr>
          <a:xfrm>
            <a:off x="5868144" y="1563688"/>
            <a:ext cx="2818655" cy="830997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According to 67% of CEOs, an easing of the talent shortage represented the most significant growth driver, followed by advances in technology (53%).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B070849-2FC1-3448-ACEE-0ABAFD3D15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4660152"/>
              </p:ext>
            </p:extLst>
          </p:nvPr>
        </p:nvGraphicFramePr>
        <p:xfrm>
          <a:off x="457199" y="1419622"/>
          <a:ext cx="5267326" cy="3160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91FBC9B-D1DA-E836-F463-FA6E5890463D}"/>
              </a:ext>
            </a:extLst>
          </p:cNvPr>
          <p:cNvSpPr txBox="1"/>
          <p:nvPr/>
        </p:nvSpPr>
        <p:spPr>
          <a:xfrm>
            <a:off x="457198" y="4526999"/>
            <a:ext cx="874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Franklin Gothic Book" panose="020B0503020102020204" pitchFamily="34" charset="0"/>
              </a:rPr>
              <a:t>N=218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16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B70B26-BD11-4DB0-AAFB-10A2192B4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latin typeface="Franklin Gothic Book" panose="020B0503020102020204" pitchFamily="34" charset="0"/>
              </a:rPr>
              <a:t>The customer rules.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841EF8-7BF4-A5C4-4C2B-CED36A26D845}"/>
              </a:ext>
            </a:extLst>
          </p:cNvPr>
          <p:cNvSpPr txBox="1"/>
          <p:nvPr/>
        </p:nvSpPr>
        <p:spPr>
          <a:xfrm>
            <a:off x="5868144" y="1563688"/>
            <a:ext cx="2818655" cy="1015663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The customer was the top stakeholder when making decisions relating to short-term growth, according to 43% of CEOs. Employees were second at 27%, which was more than twice the average. 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D8F11C8-829C-108A-FE77-0E6763C29E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4018394"/>
              </p:ext>
            </p:extLst>
          </p:nvPr>
        </p:nvGraphicFramePr>
        <p:xfrm>
          <a:off x="457199" y="1419621"/>
          <a:ext cx="5267326" cy="3160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FB64D86-6054-ECB7-24ED-2193BC0AD79E}"/>
              </a:ext>
            </a:extLst>
          </p:cNvPr>
          <p:cNvSpPr txBox="1"/>
          <p:nvPr/>
        </p:nvSpPr>
        <p:spPr>
          <a:xfrm>
            <a:off x="457198" y="4526999"/>
            <a:ext cx="874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Franklin Gothic Book" panose="020B0503020102020204" pitchFamily="34" charset="0"/>
              </a:rPr>
              <a:t>N=210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07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GTG Custom Colors 2">
      <a:dk1>
        <a:srgbClr val="082241"/>
      </a:dk1>
      <a:lt1>
        <a:srgbClr val="FFFFFF"/>
      </a:lt1>
      <a:dk2>
        <a:srgbClr val="082241"/>
      </a:dk2>
      <a:lt2>
        <a:srgbClr val="FFFFFF"/>
      </a:lt2>
      <a:accent1>
        <a:srgbClr val="082241"/>
      </a:accent1>
      <a:accent2>
        <a:srgbClr val="006393"/>
      </a:accent2>
      <a:accent3>
        <a:srgbClr val="618EB3"/>
      </a:accent3>
      <a:accent4>
        <a:srgbClr val="8FABC8"/>
      </a:accent4>
      <a:accent5>
        <a:srgbClr val="C1CEDF"/>
      </a:accent5>
      <a:accent6>
        <a:srgbClr val="DDE3EC"/>
      </a:accent6>
      <a:hlink>
        <a:srgbClr val="AFDDD1"/>
      </a:hlink>
      <a:folHlink>
        <a:srgbClr val="BEBDB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4b5841f0c884b37b7bf931ceaf87135 xmlns="63ea13cc-e74e-4d33-abe6-b5cdc01d9639">
      <Terms xmlns="http://schemas.microsoft.com/office/infopath/2007/PartnerControls"/>
    </o4b5841f0c884b37b7bf931ceaf87135>
    <TaxCatchAll xmlns="ac443db5-1811-417e-bfdf-61f9a3728221"/>
    <PublishingExpirationDate xmlns="http://schemas.microsoft.com/sharepoint/v3" xsi:nil="true"/>
    <TaxKeywordTaxHTField xmlns="ac443db5-1811-417e-bfdf-61f9a3728221">
      <Terms xmlns="http://schemas.microsoft.com/office/infopath/2007/PartnerControls"/>
    </TaxKeywordTaxHTField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Sales and Marketing Documents Content Type" ma:contentTypeID="0x01010036118BF251209A4CA42196A4C2C9ABA00044F5302AF70EA143B2E01B33B4434DB7" ma:contentTypeVersion="15" ma:contentTypeDescription="" ma:contentTypeScope="" ma:versionID="affddd422a82fd9c654721df6a635297">
  <xsd:schema xmlns:xsd="http://www.w3.org/2001/XMLSchema" xmlns:xs="http://www.w3.org/2001/XMLSchema" xmlns:p="http://schemas.microsoft.com/office/2006/metadata/properties" xmlns:ns1="http://schemas.microsoft.com/sharepoint/v3" xmlns:ns2="ac443db5-1811-417e-bfdf-61f9a3728221" xmlns:ns3="63ea13cc-e74e-4d33-abe6-b5cdc01d9639" xmlns:ns4="cea7301b-98a6-4708-91df-dd66fbf5d5c2" targetNamespace="http://schemas.microsoft.com/office/2006/metadata/properties" ma:root="true" ma:fieldsID="7d6e768e2ba90eb3ed2077c373396195" ns1:_="" ns2:_="" ns3:_="" ns4:_="">
    <xsd:import namespace="http://schemas.microsoft.com/sharepoint/v3"/>
    <xsd:import namespace="ac443db5-1811-417e-bfdf-61f9a3728221"/>
    <xsd:import namespace="63ea13cc-e74e-4d33-abe6-b5cdc01d9639"/>
    <xsd:import namespace="cea7301b-98a6-4708-91df-dd66fbf5d5c2"/>
    <xsd:element name="properties">
      <xsd:complexType>
        <xsd:sequence>
          <xsd:element name="documentManagement">
            <xsd:complexType>
              <xsd:all>
                <xsd:element ref="ns2:TaxKeywordTaxHTField" minOccurs="0"/>
                <xsd:element ref="ns2:TaxCatchAll" minOccurs="0"/>
                <xsd:element ref="ns2:TaxCatchAllLabel" minOccurs="0"/>
                <xsd:element ref="ns3:o4b5841f0c884b37b7bf931ceaf87135" minOccurs="0"/>
                <xsd:element ref="ns1:PublishingStartDate" minOccurs="0"/>
                <xsd:element ref="ns1:PublishingExpirationDate" minOccurs="0"/>
                <xsd:element ref="ns3:SharedWithUsers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4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5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443db5-1811-417e-bfdf-61f9a3728221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8" nillable="true" ma:taxonomy="true" ma:internalName="TaxKeywordTaxHTField" ma:taxonomyFieldName="TaxKeyword" ma:displayName="Enterprise Keywords" ma:fieldId="{23f27201-bee3-471e-b2e7-b64fd8b7ca38}" ma:taxonomyMulti="true" ma:sspId="de574272-aace-4539-961e-e6d65101c5e9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description="" ma:hidden="true" ma:list="{e355c7af-a582-4c52-915e-a5aeb0663c8a}" ma:internalName="TaxCatchAll" ma:showField="CatchAllData" ma:web="ac443db5-1811-417e-bfdf-61f9a37282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e355c7af-a582-4c52-915e-a5aeb0663c8a}" ma:internalName="TaxCatchAllLabel" ma:readOnly="true" ma:showField="CatchAllDataLabel" ma:web="ac443db5-1811-417e-bfdf-61f9a37282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ea13cc-e74e-4d33-abe6-b5cdc01d9639" elementFormDefault="qualified">
    <xsd:import namespace="http://schemas.microsoft.com/office/2006/documentManagement/types"/>
    <xsd:import namespace="http://schemas.microsoft.com/office/infopath/2007/PartnerControls"/>
    <xsd:element name="o4b5841f0c884b37b7bf931ceaf87135" ma:index="12" nillable="true" ma:taxonomy="true" ma:internalName="o4b5841f0c884b37b7bf931ceaf87135" ma:taxonomyFieldName="Sales_x0020_and_x0020_Marketing_x0020_Topic" ma:displayName="Sales and Marketing Topic" ma:default="" ma:fieldId="{84b5841f-0c88-4b37-b7bf-931ceaf87135}" ma:sspId="de574272-aace-4539-961e-e6d65101c5e9" ma:termSetId="39662f9e-a00f-4869-ad11-4107c4465bd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16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a7301b-98a6-4708-91df-dd66fbf5d5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2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2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32C77B8-BE18-419C-B6F9-0D6AE9750119}">
  <ds:schemaRefs>
    <ds:schemaRef ds:uri="http://purl.org/dc/dcmitype/"/>
    <ds:schemaRef ds:uri="cea7301b-98a6-4708-91df-dd66fbf5d5c2"/>
    <ds:schemaRef ds:uri="http://schemas.microsoft.com/office/2006/metadata/properties"/>
    <ds:schemaRef ds:uri="http://schemas.microsoft.com/sharepoint/v3"/>
    <ds:schemaRef ds:uri="http://purl.org/dc/terms/"/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63ea13cc-e74e-4d33-abe6-b5cdc01d9639"/>
    <ds:schemaRef ds:uri="ac443db5-1811-417e-bfdf-61f9a3728221"/>
  </ds:schemaRefs>
</ds:datastoreItem>
</file>

<file path=customXml/itemProps2.xml><?xml version="1.0" encoding="utf-8"?>
<ds:datastoreItem xmlns:ds="http://schemas.openxmlformats.org/officeDocument/2006/customXml" ds:itemID="{E50ED570-48EF-46D1-86B5-14EAAD764ED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405A8A7-7DFA-44D1-9B8E-0711576636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c443db5-1811-417e-bfdf-61f9a3728221"/>
    <ds:schemaRef ds:uri="63ea13cc-e74e-4d33-abe6-b5cdc01d9639"/>
    <ds:schemaRef ds:uri="cea7301b-98a6-4708-91df-dd66fbf5d5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618</Words>
  <Application>Microsoft Macintosh PowerPoint</Application>
  <PresentationFormat>On-screen Show (16:9)</PresentationFormat>
  <Paragraphs>85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Franklin Gothic Book</vt:lpstr>
      <vt:lpstr>Calibri</vt:lpstr>
      <vt:lpstr>Roboto Light</vt:lpstr>
      <vt:lpstr>Office Theme</vt:lpstr>
      <vt:lpstr>PowerPoint Presentation</vt:lpstr>
      <vt:lpstr>Leaders are optimistic about the short term.</vt:lpstr>
      <vt:lpstr>The long-term outlook is even better.</vt:lpstr>
      <vt:lpstr>Revenue defines short-term growth.</vt:lpstr>
      <vt:lpstr>Profit defines long-term growth.</vt:lpstr>
      <vt:lpstr>New products and new customers lead the way.</vt:lpstr>
      <vt:lpstr>Talent shortages are the biggest blocker.</vt:lpstr>
      <vt:lpstr>Talent and tech are the main growth drivers.</vt:lpstr>
      <vt:lpstr>The customer rules.</vt:lpstr>
      <vt:lpstr>The customer rules.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Carrie James</dc:creator>
  <cp:lastModifiedBy>Dean Chung</cp:lastModifiedBy>
  <cp:revision>44</cp:revision>
  <dcterms:created xsi:type="dcterms:W3CDTF">2016-04-06T15:43:46Z</dcterms:created>
  <dcterms:modified xsi:type="dcterms:W3CDTF">2022-12-08T14:55:57Z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0x01010036118BF251209A4CA42196A4C2C9ABA00044F5302AF70EA143B2E01B33B4434DB7</vt:lpwstr>
  </property>
  <property fmtid="{D5CDD505-2E9C-101B-9397-08002B2CF9AE}" pid="3" name="TaxKeyword">
    <vt:lpwstr/>
  </property>
  <property fmtid="{D5CDD505-2E9C-101B-9397-08002B2CF9AE}" pid="4" name="Sales and Marketing Topic">
    <vt:lpwstr/>
  </property>
  <property fmtid="{D5CDD505-2E9C-101B-9397-08002B2CF9AE}" pid="5" name="AuthorIds_UIVersion_512">
    <vt:lpwstr>47</vt:lpwstr>
  </property>
</Properties>
</file>