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803" r:id="rId4"/>
  </p:sldMasterIdLst>
  <p:notesMasterIdLst>
    <p:notesMasterId r:id="rId15"/>
  </p:notesMasterIdLst>
  <p:handoutMasterIdLst>
    <p:handoutMasterId r:id="rId16"/>
  </p:handoutMasterIdLst>
  <p:sldIdLst>
    <p:sldId id="2141410545" r:id="rId5"/>
    <p:sldId id="2141410546" r:id="rId6"/>
    <p:sldId id="2141410547" r:id="rId7"/>
    <p:sldId id="2141410548" r:id="rId8"/>
    <p:sldId id="2141410549" r:id="rId9"/>
    <p:sldId id="2141410550" r:id="rId10"/>
    <p:sldId id="2141410551" r:id="rId11"/>
    <p:sldId id="2141410552" r:id="rId12"/>
    <p:sldId id="2141410553" r:id="rId13"/>
    <p:sldId id="2141410554" r:id="rId1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Franklin Gothic Book" panose="020B0503020102020204" pitchFamily="34" charset="0"/>
      <p:regular r:id="rId21"/>
      <p:italic r:id="rId22"/>
    </p:embeddedFont>
    <p:embeddedFont>
      <p:font typeface="Roboto Light" panose="02000000000000000000" pitchFamily="2" charset="0"/>
      <p:regular r:id="rId23"/>
      <p: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5" userDrawn="1">
          <p15:clr>
            <a:srgbClr val="A4A3A4"/>
          </p15:clr>
        </p15:guide>
        <p15:guide id="2" pos="360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ooke England Lee" initials="BEL" lastIdx="5" clrIdx="0"/>
  <p:cmAuthor id="2" name="mott.kendal@gmail.com" initials="m" lastIdx="5" clrIdx="1"/>
  <p:cmAuthor id="3" name="Steve Budd" initials="SB" lastIdx="10" clrIdx="2">
    <p:extLst>
      <p:ext uri="{19B8F6BF-5375-455C-9EA6-DF929625EA0E}">
        <p15:presenceInfo xmlns:p15="http://schemas.microsoft.com/office/powerpoint/2012/main" userId="S-1-5-21-64690814-2474331639-2337774507-1206" providerId="AD"/>
      </p:ext>
    </p:extLst>
  </p:cmAuthor>
  <p:cmAuthor id="4" name="Kimberley Wadsworth" initials="KW" lastIdx="3" clrIdx="3">
    <p:extLst>
      <p:ext uri="{19B8F6BF-5375-455C-9EA6-DF929625EA0E}">
        <p15:presenceInfo xmlns:p15="http://schemas.microsoft.com/office/powerpoint/2012/main" userId="S::K.Wadsworth@procurementleaders.com::acfa17c4-b4da-4617-ad95-d1a0c5718ae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07E26"/>
    <a:srgbClr val="000000"/>
    <a:srgbClr val="666666"/>
    <a:srgbClr val="008E7F"/>
    <a:srgbClr val="B19F66"/>
    <a:srgbClr val="E03A42"/>
    <a:srgbClr val="B3B7BC"/>
    <a:srgbClr val="F9F9F9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65"/>
    <p:restoredTop sz="95226" autoAdjust="0"/>
  </p:normalViewPr>
  <p:slideViewPr>
    <p:cSldViewPr>
      <p:cViewPr varScale="1">
        <p:scale>
          <a:sx n="165" d="100"/>
          <a:sy n="165" d="100"/>
        </p:scale>
        <p:origin x="752" y="184"/>
      </p:cViewPr>
      <p:guideLst>
        <p:guide orient="horz" pos="985"/>
        <p:guide pos="360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8.fntdata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6.fntdata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G:\My%20Drive\2022\Getting%20to%20growth\PPT%20charts%20and%20dat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G:\My%20Drive\2022\Getting%20to%20growth\PPT%20charts%20and%20dat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G:\My%20Drive\2022\Getting%20to%20growth\PPT%20charts%20and%20dat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How do you rate your company's short-term growth prospects (next one</a:t>
            </a:r>
            <a:r>
              <a:rPr lang="en-GB" baseline="0" dirty="0"/>
              <a:t> to three</a:t>
            </a:r>
            <a:r>
              <a:rPr lang="en-GB" dirty="0"/>
              <a:t> years)?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Outlook!$O$27</c:f>
              <c:strCache>
                <c:ptCount val="1"/>
                <c:pt idx="0">
                  <c:v>Excellent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(Outlook!$N$31,Outlook!$N$33)</c:f>
              <c:strCache>
                <c:ptCount val="2"/>
                <c:pt idx="0">
                  <c:v>Marketing</c:v>
                </c:pt>
                <c:pt idx="1">
                  <c:v>Average</c:v>
                </c:pt>
              </c:strCache>
            </c:strRef>
          </c:cat>
          <c:val>
            <c:numRef>
              <c:f>(Outlook!$O$31,Outlook!$O$33)</c:f>
              <c:numCache>
                <c:formatCode>0%</c:formatCode>
                <c:ptCount val="2"/>
                <c:pt idx="0">
                  <c:v>0.11764705882352941</c:v>
                </c:pt>
                <c:pt idx="1">
                  <c:v>0.17857142857142858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C0-4954-B867-858CD4E6E1F7}"/>
            </c:ext>
          </c:extLst>
        </c:ser>
        <c:ser>
          <c:idx val="1"/>
          <c:order val="1"/>
          <c:tx>
            <c:strRef>
              <c:f>Outlook!$P$27</c:f>
              <c:strCache>
                <c:ptCount val="1"/>
                <c:pt idx="0">
                  <c:v>Good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(Outlook!$N$31,Outlook!$N$33)</c:f>
              <c:strCache>
                <c:ptCount val="2"/>
                <c:pt idx="0">
                  <c:v>Marketing</c:v>
                </c:pt>
                <c:pt idx="1">
                  <c:v>Average</c:v>
                </c:pt>
              </c:strCache>
            </c:strRef>
          </c:cat>
          <c:val>
            <c:numRef>
              <c:f>(Outlook!$P$31,Outlook!$P$33)</c:f>
              <c:numCache>
                <c:formatCode>0%</c:formatCode>
                <c:ptCount val="2"/>
                <c:pt idx="0">
                  <c:v>0.52</c:v>
                </c:pt>
                <c:pt idx="1">
                  <c:v>0.54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7C0-4954-B867-858CD4E6E1F7}"/>
            </c:ext>
          </c:extLst>
        </c:ser>
        <c:ser>
          <c:idx val="2"/>
          <c:order val="2"/>
          <c:tx>
            <c:strRef>
              <c:f>Outlook!$Q$27</c:f>
              <c:strCache>
                <c:ptCount val="1"/>
                <c:pt idx="0">
                  <c:v>Fair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(Outlook!$N$31,Outlook!$N$33)</c:f>
              <c:strCache>
                <c:ptCount val="2"/>
                <c:pt idx="0">
                  <c:v>Marketing</c:v>
                </c:pt>
                <c:pt idx="1">
                  <c:v>Average</c:v>
                </c:pt>
              </c:strCache>
            </c:strRef>
          </c:cat>
          <c:val>
            <c:numRef>
              <c:f>(Outlook!$Q$31,Outlook!$Q$33)</c:f>
              <c:numCache>
                <c:formatCode>0%</c:formatCode>
                <c:ptCount val="2"/>
                <c:pt idx="0">
                  <c:v>0.23529411764705882</c:v>
                </c:pt>
                <c:pt idx="1">
                  <c:v>0.25510204081632654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7C0-4954-B867-858CD4E6E1F7}"/>
            </c:ext>
          </c:extLst>
        </c:ser>
        <c:ser>
          <c:idx val="3"/>
          <c:order val="3"/>
          <c:tx>
            <c:strRef>
              <c:f>Outlook!$R$27</c:f>
              <c:strCache>
                <c:ptCount val="1"/>
                <c:pt idx="0">
                  <c:v>Poor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(Outlook!$N$31,Outlook!$N$33)</c:f>
              <c:strCache>
                <c:ptCount val="2"/>
                <c:pt idx="0">
                  <c:v>Marketing</c:v>
                </c:pt>
                <c:pt idx="1">
                  <c:v>Average</c:v>
                </c:pt>
              </c:strCache>
            </c:strRef>
          </c:cat>
          <c:val>
            <c:numRef>
              <c:f>(Outlook!$R$31,Outlook!$R$33)</c:f>
              <c:numCache>
                <c:formatCode>0%</c:formatCode>
                <c:ptCount val="2"/>
                <c:pt idx="0">
                  <c:v>5.8823529411764705E-2</c:v>
                </c:pt>
                <c:pt idx="1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7C0-4954-B867-858CD4E6E1F7}"/>
            </c:ext>
          </c:extLst>
        </c:ser>
        <c:ser>
          <c:idx val="4"/>
          <c:order val="4"/>
          <c:tx>
            <c:strRef>
              <c:f>Outlook!$S$27</c:f>
              <c:strCache>
                <c:ptCount val="1"/>
                <c:pt idx="0">
                  <c:v>Extremely poor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0"/>
                  <c:y val="-9.722222222222226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7C0-4954-B867-858CD4E6E1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(Outlook!$N$31,Outlook!$N$33)</c:f>
              <c:strCache>
                <c:ptCount val="2"/>
                <c:pt idx="0">
                  <c:v>Marketing</c:v>
                </c:pt>
                <c:pt idx="1">
                  <c:v>Average</c:v>
                </c:pt>
              </c:strCache>
            </c:strRef>
          </c:cat>
          <c:val>
            <c:numRef>
              <c:f>(Outlook!$S$31,Outlook!$S$33)</c:f>
              <c:numCache>
                <c:formatCode>0%</c:formatCode>
                <c:ptCount val="2"/>
                <c:pt idx="0">
                  <c:v>5.8823529411764705E-2</c:v>
                </c:pt>
                <c:pt idx="1">
                  <c:v>5.1020408163265302E-3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7C0-4954-B867-858CD4E6E1F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815780016"/>
        <c:axId val="1815780432"/>
      </c:barChart>
      <c:catAx>
        <c:axId val="18157800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5780432"/>
        <c:crosses val="autoZero"/>
        <c:auto val="1"/>
        <c:lblAlgn val="ctr"/>
        <c:lblOffset val="100"/>
        <c:noMultiLvlLbl val="0"/>
      </c:catAx>
      <c:valAx>
        <c:axId val="1815780432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5780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How do you rate your company’s long-term growth prospects (three</a:t>
            </a:r>
            <a:r>
              <a:rPr lang="en-GB" baseline="0" dirty="0"/>
              <a:t> to five</a:t>
            </a:r>
            <a:r>
              <a:rPr lang="en-GB" dirty="0"/>
              <a:t> years)?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Outlook!$AN$27</c:f>
              <c:strCache>
                <c:ptCount val="1"/>
                <c:pt idx="0">
                  <c:v>Excellent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(Outlook!$AM$31,Outlook!$AM$33)</c:f>
              <c:strCache>
                <c:ptCount val="2"/>
                <c:pt idx="0">
                  <c:v>Marketing</c:v>
                </c:pt>
                <c:pt idx="1">
                  <c:v>Average</c:v>
                </c:pt>
              </c:strCache>
            </c:strRef>
          </c:cat>
          <c:val>
            <c:numRef>
              <c:f>(Outlook!$AN$31,Outlook!$AN$33)</c:f>
              <c:numCache>
                <c:formatCode>0%</c:formatCode>
                <c:ptCount val="2"/>
                <c:pt idx="0">
                  <c:v>0.35294117647058826</c:v>
                </c:pt>
                <c:pt idx="1">
                  <c:v>0.45128205128205129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E2-482E-9E3D-19F304703941}"/>
            </c:ext>
          </c:extLst>
        </c:ser>
        <c:ser>
          <c:idx val="1"/>
          <c:order val="1"/>
          <c:tx>
            <c:strRef>
              <c:f>Outlook!$AO$27</c:f>
              <c:strCache>
                <c:ptCount val="1"/>
                <c:pt idx="0">
                  <c:v>Good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(Outlook!$AM$31,Outlook!$AM$33)</c:f>
              <c:strCache>
                <c:ptCount val="2"/>
                <c:pt idx="0">
                  <c:v>Marketing</c:v>
                </c:pt>
                <c:pt idx="1">
                  <c:v>Average</c:v>
                </c:pt>
              </c:strCache>
            </c:strRef>
          </c:cat>
          <c:val>
            <c:numRef>
              <c:f>(Outlook!$AO$31,Outlook!$AO$33)</c:f>
              <c:numCache>
                <c:formatCode>0%</c:formatCode>
                <c:ptCount val="2"/>
                <c:pt idx="0">
                  <c:v>0.41176470588235292</c:v>
                </c:pt>
                <c:pt idx="1">
                  <c:v>0.46153846153846156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CE2-482E-9E3D-19F304703941}"/>
            </c:ext>
          </c:extLst>
        </c:ser>
        <c:ser>
          <c:idx val="2"/>
          <c:order val="2"/>
          <c:tx>
            <c:strRef>
              <c:f>Outlook!$AP$27</c:f>
              <c:strCache>
                <c:ptCount val="1"/>
                <c:pt idx="0">
                  <c:v>Fair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(Outlook!$AM$31,Outlook!$AM$33)</c:f>
              <c:strCache>
                <c:ptCount val="2"/>
                <c:pt idx="0">
                  <c:v>Marketing</c:v>
                </c:pt>
                <c:pt idx="1">
                  <c:v>Average</c:v>
                </c:pt>
              </c:strCache>
            </c:strRef>
          </c:cat>
          <c:val>
            <c:numRef>
              <c:f>(Outlook!$AP$31,Outlook!$AP$33)</c:f>
              <c:numCache>
                <c:formatCode>0%</c:formatCode>
                <c:ptCount val="2"/>
                <c:pt idx="0">
                  <c:v>0.17647058823529413</c:v>
                </c:pt>
                <c:pt idx="1">
                  <c:v>7.6923076923076927E-2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CE2-482E-9E3D-19F304703941}"/>
            </c:ext>
          </c:extLst>
        </c:ser>
        <c:ser>
          <c:idx val="3"/>
          <c:order val="3"/>
          <c:tx>
            <c:strRef>
              <c:f>Outlook!$AQ$27</c:f>
              <c:strCache>
                <c:ptCount val="1"/>
                <c:pt idx="0">
                  <c:v>Poor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2.7777777777778798E-3"/>
                  <c:y val="-9.722222222222226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CE2-482E-9E3D-19F3047039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(Outlook!$AM$31,Outlook!$AM$33)</c:f>
              <c:strCache>
                <c:ptCount val="2"/>
                <c:pt idx="0">
                  <c:v>Marketing</c:v>
                </c:pt>
                <c:pt idx="1">
                  <c:v>Average</c:v>
                </c:pt>
              </c:strCache>
            </c:strRef>
          </c:cat>
          <c:val>
            <c:numRef>
              <c:f>(Outlook!$AQ$31,Outlook!$AQ$33)</c:f>
              <c:numCache>
                <c:formatCode>0%</c:formatCode>
                <c:ptCount val="2"/>
                <c:pt idx="0">
                  <c:v>5.8823529411764705E-2</c:v>
                </c:pt>
                <c:pt idx="1">
                  <c:v>1.0256410256410256E-2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CE2-482E-9E3D-19F304703941}"/>
            </c:ext>
          </c:extLst>
        </c:ser>
        <c:ser>
          <c:idx val="4"/>
          <c:order val="4"/>
          <c:tx>
            <c:strRef>
              <c:f>Outlook!$AR$27</c:f>
              <c:strCache>
                <c:ptCount val="1"/>
                <c:pt idx="0">
                  <c:v>Extremely poor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(Outlook!$AM$31,Outlook!$AM$33)</c:f>
              <c:strCache>
                <c:ptCount val="2"/>
                <c:pt idx="0">
                  <c:v>Marketing</c:v>
                </c:pt>
                <c:pt idx="1">
                  <c:v>Average</c:v>
                </c:pt>
              </c:strCache>
            </c:strRef>
          </c:cat>
          <c:val>
            <c:numRef>
              <c:f>(Outlook!$AR$31,Outlook!$AR$33)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5-FCE2-482E-9E3D-19F30470394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158028784"/>
        <c:axId val="1158029616"/>
      </c:barChart>
      <c:catAx>
        <c:axId val="11580287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8029616"/>
        <c:crosses val="autoZero"/>
        <c:auto val="1"/>
        <c:lblAlgn val="ctr"/>
        <c:lblOffset val="100"/>
        <c:noMultiLvlLbl val="0"/>
      </c:catAx>
      <c:valAx>
        <c:axId val="1158029616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8028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How does your company primarily define growth in the short term (next one</a:t>
            </a:r>
            <a:r>
              <a:rPr lang="en-GB" baseline="0" dirty="0"/>
              <a:t> to three </a:t>
            </a:r>
            <a:r>
              <a:rPr lang="en-GB" dirty="0"/>
              <a:t>years)?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'ST growth def'!$P$85</c:f>
              <c:strCache>
                <c:ptCount val="1"/>
                <c:pt idx="0">
                  <c:v>Increased revenue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 growth def'!$O$86:$O$87</c:f>
              <c:strCache>
                <c:ptCount val="2"/>
                <c:pt idx="0">
                  <c:v>Marketing</c:v>
                </c:pt>
                <c:pt idx="1">
                  <c:v>Average</c:v>
                </c:pt>
              </c:strCache>
            </c:strRef>
          </c:cat>
          <c:val>
            <c:numRef>
              <c:f>'ST growth def'!$P$86:$P$87</c:f>
              <c:numCache>
                <c:formatCode>0%</c:formatCode>
                <c:ptCount val="2"/>
                <c:pt idx="0">
                  <c:v>0.46</c:v>
                </c:pt>
                <c:pt idx="1">
                  <c:v>0.42465753424657532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8E-42B5-89F0-6BB8FD5D9426}"/>
            </c:ext>
          </c:extLst>
        </c:ser>
        <c:ser>
          <c:idx val="1"/>
          <c:order val="1"/>
          <c:tx>
            <c:strRef>
              <c:f>'ST growth def'!$Q$85</c:f>
              <c:strCache>
                <c:ptCount val="1"/>
                <c:pt idx="0">
                  <c:v>Increased sales volume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 growth def'!$O$86:$O$87</c:f>
              <c:strCache>
                <c:ptCount val="2"/>
                <c:pt idx="0">
                  <c:v>Marketing</c:v>
                </c:pt>
                <c:pt idx="1">
                  <c:v>Average</c:v>
                </c:pt>
              </c:strCache>
            </c:strRef>
          </c:cat>
          <c:val>
            <c:numRef>
              <c:f>'ST growth def'!$Q$86:$Q$87</c:f>
              <c:numCache>
                <c:formatCode>0%</c:formatCode>
                <c:ptCount val="2"/>
                <c:pt idx="0">
                  <c:v>0.17647058823529413</c:v>
                </c:pt>
                <c:pt idx="1">
                  <c:v>9.1324200913242004E-2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48E-42B5-89F0-6BB8FD5D9426}"/>
            </c:ext>
          </c:extLst>
        </c:ser>
        <c:ser>
          <c:idx val="2"/>
          <c:order val="2"/>
          <c:tx>
            <c:strRef>
              <c:f>'ST growth def'!$R$85</c:f>
              <c:strCache>
                <c:ptCount val="1"/>
                <c:pt idx="0">
                  <c:v>Increased profit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 growth def'!$O$86:$O$87</c:f>
              <c:strCache>
                <c:ptCount val="2"/>
                <c:pt idx="0">
                  <c:v>Marketing</c:v>
                </c:pt>
                <c:pt idx="1">
                  <c:v>Average</c:v>
                </c:pt>
              </c:strCache>
            </c:strRef>
          </c:cat>
          <c:val>
            <c:numRef>
              <c:f>'ST growth def'!$R$86:$R$87</c:f>
              <c:numCache>
                <c:formatCode>0%</c:formatCode>
                <c:ptCount val="2"/>
                <c:pt idx="0">
                  <c:v>0.11764705882352941</c:v>
                </c:pt>
                <c:pt idx="1">
                  <c:v>0.23744292237442921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48E-42B5-89F0-6BB8FD5D9426}"/>
            </c:ext>
          </c:extLst>
        </c:ser>
        <c:ser>
          <c:idx val="3"/>
          <c:order val="3"/>
          <c:tx>
            <c:strRef>
              <c:f>'ST growth def'!$S$85</c:f>
              <c:strCache>
                <c:ptCount val="1"/>
                <c:pt idx="0">
                  <c:v>Increased market share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 growth def'!$O$86:$O$87</c:f>
              <c:strCache>
                <c:ptCount val="2"/>
                <c:pt idx="0">
                  <c:v>Marketing</c:v>
                </c:pt>
                <c:pt idx="1">
                  <c:v>Average</c:v>
                </c:pt>
              </c:strCache>
            </c:strRef>
          </c:cat>
          <c:val>
            <c:numRef>
              <c:f>'ST growth def'!$S$86:$S$87</c:f>
              <c:numCache>
                <c:formatCode>0%</c:formatCode>
                <c:ptCount val="2"/>
                <c:pt idx="0">
                  <c:v>0.11764705882352941</c:v>
                </c:pt>
                <c:pt idx="1">
                  <c:v>0.12785388127853881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48E-42B5-89F0-6BB8FD5D9426}"/>
            </c:ext>
          </c:extLst>
        </c:ser>
        <c:ser>
          <c:idx val="4"/>
          <c:order val="4"/>
          <c:tx>
            <c:strRef>
              <c:f>'ST growth def'!$T$85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 growth def'!$O$86:$O$87</c:f>
              <c:strCache>
                <c:ptCount val="2"/>
                <c:pt idx="0">
                  <c:v>Marketing</c:v>
                </c:pt>
                <c:pt idx="1">
                  <c:v>Average</c:v>
                </c:pt>
              </c:strCache>
            </c:strRef>
          </c:cat>
          <c:val>
            <c:numRef>
              <c:f>'ST growth def'!$T$86:$T$87</c:f>
              <c:numCache>
                <c:formatCode>0%</c:formatCode>
                <c:ptCount val="2"/>
                <c:pt idx="0">
                  <c:v>0.11764705882352941</c:v>
                </c:pt>
                <c:pt idx="1">
                  <c:v>0.11872146118721461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48E-42B5-89F0-6BB8FD5D942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515762880"/>
        <c:axId val="515761216"/>
      </c:barChart>
      <c:catAx>
        <c:axId val="5157628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5761216"/>
        <c:crosses val="autoZero"/>
        <c:auto val="1"/>
        <c:lblAlgn val="ctr"/>
        <c:lblOffset val="100"/>
        <c:noMultiLvlLbl val="0"/>
      </c:catAx>
      <c:valAx>
        <c:axId val="515761216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5762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How does your company primarily define growth in the long term (three to five years)?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'LT growth def'!$O$73</c:f>
              <c:strCache>
                <c:ptCount val="1"/>
                <c:pt idx="0">
                  <c:v>Increased revenue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'LT growth def'!$N$74:$N$75</c:f>
              <c:strCache>
                <c:ptCount val="2"/>
                <c:pt idx="0">
                  <c:v>Marketing</c:v>
                </c:pt>
                <c:pt idx="1">
                  <c:v>Average</c:v>
                </c:pt>
              </c:strCache>
            </c:strRef>
          </c:cat>
          <c:val>
            <c:numRef>
              <c:f>'LT growth def'!$O$74:$O$75</c:f>
              <c:numCache>
                <c:formatCode>0%</c:formatCode>
                <c:ptCount val="2"/>
                <c:pt idx="0">
                  <c:v>0.46</c:v>
                </c:pt>
                <c:pt idx="1">
                  <c:v>0.26027397260273971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33-4C90-B351-3EF77C09EF44}"/>
            </c:ext>
          </c:extLst>
        </c:ser>
        <c:ser>
          <c:idx val="1"/>
          <c:order val="1"/>
          <c:tx>
            <c:strRef>
              <c:f>'LT growth def'!$P$73</c:f>
              <c:strCache>
                <c:ptCount val="1"/>
                <c:pt idx="0">
                  <c:v>Increased market share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'LT growth def'!$N$74:$N$75</c:f>
              <c:strCache>
                <c:ptCount val="2"/>
                <c:pt idx="0">
                  <c:v>Marketing</c:v>
                </c:pt>
                <c:pt idx="1">
                  <c:v>Average</c:v>
                </c:pt>
              </c:strCache>
            </c:strRef>
          </c:cat>
          <c:val>
            <c:numRef>
              <c:f>'LT growth def'!$P$74:$P$75</c:f>
              <c:numCache>
                <c:formatCode>0%</c:formatCode>
                <c:ptCount val="2"/>
                <c:pt idx="0">
                  <c:v>0.23529411764705882</c:v>
                </c:pt>
                <c:pt idx="1">
                  <c:v>0.25570776255707761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333-4C90-B351-3EF77C09EF44}"/>
            </c:ext>
          </c:extLst>
        </c:ser>
        <c:ser>
          <c:idx val="2"/>
          <c:order val="2"/>
          <c:tx>
            <c:strRef>
              <c:f>'LT growth def'!$Q$73</c:f>
              <c:strCache>
                <c:ptCount val="1"/>
                <c:pt idx="0">
                  <c:v>Increased sales volume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'LT growth def'!$N$74:$N$75</c:f>
              <c:strCache>
                <c:ptCount val="2"/>
                <c:pt idx="0">
                  <c:v>Marketing</c:v>
                </c:pt>
                <c:pt idx="1">
                  <c:v>Average</c:v>
                </c:pt>
              </c:strCache>
            </c:strRef>
          </c:cat>
          <c:val>
            <c:numRef>
              <c:f>'LT growth def'!$Q$74:$Q$75</c:f>
              <c:numCache>
                <c:formatCode>0%</c:formatCode>
                <c:ptCount val="2"/>
                <c:pt idx="0">
                  <c:v>0.11764705882352941</c:v>
                </c:pt>
                <c:pt idx="1">
                  <c:v>4.1095890410958902E-2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333-4C90-B351-3EF77C09EF44}"/>
            </c:ext>
          </c:extLst>
        </c:ser>
        <c:ser>
          <c:idx val="3"/>
          <c:order val="3"/>
          <c:tx>
            <c:strRef>
              <c:f>'LT growth def'!$R$73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'LT growth def'!$N$74:$N$75</c:f>
              <c:strCache>
                <c:ptCount val="2"/>
                <c:pt idx="0">
                  <c:v>Marketing</c:v>
                </c:pt>
                <c:pt idx="1">
                  <c:v>Average</c:v>
                </c:pt>
              </c:strCache>
            </c:strRef>
          </c:cat>
          <c:val>
            <c:numRef>
              <c:f>'LT growth def'!$R$74:$R$75</c:f>
              <c:numCache>
                <c:formatCode>0%</c:formatCode>
                <c:ptCount val="2"/>
                <c:pt idx="0">
                  <c:v>0.11764705882352941</c:v>
                </c:pt>
                <c:pt idx="1">
                  <c:v>0.14155251141552511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333-4C90-B351-3EF77C09EF44}"/>
            </c:ext>
          </c:extLst>
        </c:ser>
        <c:ser>
          <c:idx val="4"/>
          <c:order val="4"/>
          <c:tx>
            <c:strRef>
              <c:f>'LT growth def'!$S$73</c:f>
              <c:strCache>
                <c:ptCount val="1"/>
                <c:pt idx="0">
                  <c:v>Increased profit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'LT growth def'!$N$74:$N$75</c:f>
              <c:strCache>
                <c:ptCount val="2"/>
                <c:pt idx="0">
                  <c:v>Marketing</c:v>
                </c:pt>
                <c:pt idx="1">
                  <c:v>Average</c:v>
                </c:pt>
              </c:strCache>
            </c:strRef>
          </c:cat>
          <c:val>
            <c:numRef>
              <c:f>'LT growth def'!$S$74:$S$75</c:f>
              <c:numCache>
                <c:formatCode>0%</c:formatCode>
                <c:ptCount val="2"/>
                <c:pt idx="0">
                  <c:v>5.8823529411764705E-2</c:v>
                </c:pt>
                <c:pt idx="1">
                  <c:v>0.30136986301369861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333-4C90-B351-3EF77C09EF4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034197216"/>
        <c:axId val="2034200960"/>
      </c:barChart>
      <c:catAx>
        <c:axId val="20341972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34200960"/>
        <c:crosses val="autoZero"/>
        <c:auto val="1"/>
        <c:lblAlgn val="ctr"/>
        <c:lblOffset val="100"/>
        <c:noMultiLvlLbl val="0"/>
      </c:catAx>
      <c:valAx>
        <c:axId val="2034200960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34197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What do you see as the main barriers to your company’s short-term (one- to three-year) growth plans?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Barriers!$Z$79</c:f>
              <c:strCache>
                <c:ptCount val="1"/>
                <c:pt idx="0">
                  <c:v>Marketing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Barriers!$AA$78:$AJ$78</c:f>
              <c:strCache>
                <c:ptCount val="10"/>
                <c:pt idx="0">
                  <c:v>ESG regulations</c:v>
                </c:pt>
                <c:pt idx="1">
                  <c:v>Other</c:v>
                </c:pt>
                <c:pt idx="2">
                  <c:v>Raw material shortages</c:v>
                </c:pt>
                <c:pt idx="3">
                  <c:v>Interest rate increases</c:v>
                </c:pt>
                <c:pt idx="4">
                  <c:v>Geopolitics</c:v>
                </c:pt>
                <c:pt idx="5">
                  <c:v>Supply chain delays</c:v>
                </c:pt>
                <c:pt idx="6">
                  <c:v>Budget constraints</c:v>
                </c:pt>
                <c:pt idx="7">
                  <c:v>Inflation</c:v>
                </c:pt>
                <c:pt idx="8">
                  <c:v>Labor/talent shortages</c:v>
                </c:pt>
                <c:pt idx="9">
                  <c:v>Potential recession</c:v>
                </c:pt>
              </c:strCache>
            </c:strRef>
          </c:cat>
          <c:val>
            <c:numRef>
              <c:f>Barriers!$AA$79:$AJ$79</c:f>
              <c:numCache>
                <c:formatCode>0%</c:formatCode>
                <c:ptCount val="10"/>
                <c:pt idx="0">
                  <c:v>0.11764705882352941</c:v>
                </c:pt>
                <c:pt idx="1">
                  <c:v>0.11764705882352941</c:v>
                </c:pt>
                <c:pt idx="2">
                  <c:v>0.23529411764705882</c:v>
                </c:pt>
                <c:pt idx="3">
                  <c:v>0.23529411764705882</c:v>
                </c:pt>
                <c:pt idx="4">
                  <c:v>0.29411764705882354</c:v>
                </c:pt>
                <c:pt idx="5">
                  <c:v>0.29411764705882354</c:v>
                </c:pt>
                <c:pt idx="6">
                  <c:v>0.41176470588235292</c:v>
                </c:pt>
                <c:pt idx="7">
                  <c:v>0.52941176470588236</c:v>
                </c:pt>
                <c:pt idx="8">
                  <c:v>0.6470588235294118</c:v>
                </c:pt>
                <c:pt idx="9">
                  <c:v>0.70588235294117652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CA-490D-9890-D29AC872A81F}"/>
            </c:ext>
          </c:extLst>
        </c:ser>
        <c:ser>
          <c:idx val="1"/>
          <c:order val="1"/>
          <c:tx>
            <c:strRef>
              <c:f>Barriers!$Z$80</c:f>
              <c:strCache>
                <c:ptCount val="1"/>
                <c:pt idx="0">
                  <c:v>Average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Barriers!$AA$78:$AJ$78</c:f>
              <c:strCache>
                <c:ptCount val="10"/>
                <c:pt idx="0">
                  <c:v>ESG regulations</c:v>
                </c:pt>
                <c:pt idx="1">
                  <c:v>Other</c:v>
                </c:pt>
                <c:pt idx="2">
                  <c:v>Raw material shortages</c:v>
                </c:pt>
                <c:pt idx="3">
                  <c:v>Interest rate increases</c:v>
                </c:pt>
                <c:pt idx="4">
                  <c:v>Geopolitics</c:v>
                </c:pt>
                <c:pt idx="5">
                  <c:v>Supply chain delays</c:v>
                </c:pt>
                <c:pt idx="6">
                  <c:v>Budget constraints</c:v>
                </c:pt>
                <c:pt idx="7">
                  <c:v>Inflation</c:v>
                </c:pt>
                <c:pt idx="8">
                  <c:v>Labor/talent shortages</c:v>
                </c:pt>
                <c:pt idx="9">
                  <c:v>Potential recession</c:v>
                </c:pt>
              </c:strCache>
            </c:strRef>
          </c:cat>
          <c:val>
            <c:numRef>
              <c:f>Barriers!$AA$80:$AJ$80</c:f>
              <c:numCache>
                <c:formatCode>0%</c:formatCode>
                <c:ptCount val="10"/>
                <c:pt idx="0">
                  <c:v>5.9633027522935783E-2</c:v>
                </c:pt>
                <c:pt idx="1">
                  <c:v>6.8807339449541288E-2</c:v>
                </c:pt>
                <c:pt idx="2">
                  <c:v>0.23394495412844038</c:v>
                </c:pt>
                <c:pt idx="3">
                  <c:v>0.26146788990825687</c:v>
                </c:pt>
                <c:pt idx="4">
                  <c:v>0.33486238532110091</c:v>
                </c:pt>
                <c:pt idx="5">
                  <c:v>0.41284403669724773</c:v>
                </c:pt>
                <c:pt idx="6">
                  <c:v>0.36238532110091742</c:v>
                </c:pt>
                <c:pt idx="7">
                  <c:v>0.6330275229357798</c:v>
                </c:pt>
                <c:pt idx="8">
                  <c:v>0.67889908256880738</c:v>
                </c:pt>
                <c:pt idx="9">
                  <c:v>0.66972477064220182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8CA-490D-9890-D29AC872A81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39869152"/>
        <c:axId val="139868320"/>
      </c:barChart>
      <c:catAx>
        <c:axId val="1398691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868320"/>
        <c:crosses val="autoZero"/>
        <c:auto val="1"/>
        <c:lblAlgn val="ctr"/>
        <c:lblOffset val="100"/>
        <c:noMultiLvlLbl val="0"/>
      </c:catAx>
      <c:valAx>
        <c:axId val="139868320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869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Which of the following external factors do you see as most beneficial to your company’s short-term (one-</a:t>
            </a:r>
            <a:r>
              <a:rPr lang="en-GB" baseline="0" dirty="0"/>
              <a:t> to three</a:t>
            </a:r>
            <a:r>
              <a:rPr lang="en-GB" dirty="0"/>
              <a:t>-year) growth plans? 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Accelerators!$V$78</c:f>
              <c:strCache>
                <c:ptCount val="1"/>
                <c:pt idx="0">
                  <c:v>Marketing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Accelerators!$W$77:$AD$77</c:f>
              <c:strCache>
                <c:ptCount val="8"/>
                <c:pt idx="0">
                  <c:v>New trade agreements</c:v>
                </c:pt>
                <c:pt idx="1">
                  <c:v>Other</c:v>
                </c:pt>
                <c:pt idx="2">
                  <c:v>Growing demand for ethical and sustainable products</c:v>
                </c:pt>
                <c:pt idx="3">
                  <c:v>Favorable M&amp;A environment</c:v>
                </c:pt>
                <c:pt idx="4">
                  <c:v>Changing consumer spending patterns</c:v>
                </c:pt>
                <c:pt idx="5">
                  <c:v>Easing of supply constraints</c:v>
                </c:pt>
                <c:pt idx="6">
                  <c:v>Advances in technology</c:v>
                </c:pt>
                <c:pt idx="7">
                  <c:v>Easing of the talent shortage</c:v>
                </c:pt>
              </c:strCache>
            </c:strRef>
          </c:cat>
          <c:val>
            <c:numRef>
              <c:f>Accelerators!$W$78:$AD$78</c:f>
              <c:numCache>
                <c:formatCode>0%</c:formatCode>
                <c:ptCount val="8"/>
                <c:pt idx="0">
                  <c:v>5.8823529411764705E-2</c:v>
                </c:pt>
                <c:pt idx="1">
                  <c:v>5.8823529411764705E-2</c:v>
                </c:pt>
                <c:pt idx="2">
                  <c:v>0.17647058823529413</c:v>
                </c:pt>
                <c:pt idx="3">
                  <c:v>0.23529411764705882</c:v>
                </c:pt>
                <c:pt idx="4">
                  <c:v>0.29411764705882354</c:v>
                </c:pt>
                <c:pt idx="5">
                  <c:v>0.35294117647058826</c:v>
                </c:pt>
                <c:pt idx="6">
                  <c:v>0.52941176470588236</c:v>
                </c:pt>
                <c:pt idx="7">
                  <c:v>0.6470588235294118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87-4345-948C-B30A81DBD152}"/>
            </c:ext>
          </c:extLst>
        </c:ser>
        <c:ser>
          <c:idx val="1"/>
          <c:order val="1"/>
          <c:tx>
            <c:strRef>
              <c:f>Accelerators!$V$79</c:f>
              <c:strCache>
                <c:ptCount val="1"/>
                <c:pt idx="0">
                  <c:v>Average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Accelerators!$W$77:$AD$77</c:f>
              <c:strCache>
                <c:ptCount val="8"/>
                <c:pt idx="0">
                  <c:v>New trade agreements</c:v>
                </c:pt>
                <c:pt idx="1">
                  <c:v>Other</c:v>
                </c:pt>
                <c:pt idx="2">
                  <c:v>Growing demand for ethical and sustainable products</c:v>
                </c:pt>
                <c:pt idx="3">
                  <c:v>Favorable M&amp;A environment</c:v>
                </c:pt>
                <c:pt idx="4">
                  <c:v>Changing consumer spending patterns</c:v>
                </c:pt>
                <c:pt idx="5">
                  <c:v>Easing of supply constraints</c:v>
                </c:pt>
                <c:pt idx="6">
                  <c:v>Advances in technology</c:v>
                </c:pt>
                <c:pt idx="7">
                  <c:v>Easing of the talent shortage</c:v>
                </c:pt>
              </c:strCache>
            </c:strRef>
          </c:cat>
          <c:val>
            <c:numRef>
              <c:f>Accelerators!$W$79:$AD$79</c:f>
              <c:numCache>
                <c:formatCode>0%</c:formatCode>
                <c:ptCount val="8"/>
                <c:pt idx="0">
                  <c:v>5.5045871559633031E-2</c:v>
                </c:pt>
                <c:pt idx="1">
                  <c:v>7.7981651376146793E-2</c:v>
                </c:pt>
                <c:pt idx="2">
                  <c:v>0.30275229357798167</c:v>
                </c:pt>
                <c:pt idx="3">
                  <c:v>0.43577981651376146</c:v>
                </c:pt>
                <c:pt idx="4">
                  <c:v>0.37155963302752293</c:v>
                </c:pt>
                <c:pt idx="5">
                  <c:v>0.43577981651376146</c:v>
                </c:pt>
                <c:pt idx="6">
                  <c:v>0.59174311926605505</c:v>
                </c:pt>
                <c:pt idx="7">
                  <c:v>0.54128440366972475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B87-4345-948C-B30A81DBD15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048513280"/>
        <c:axId val="2048513696"/>
      </c:barChart>
      <c:catAx>
        <c:axId val="20485132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8513696"/>
        <c:crosses val="autoZero"/>
        <c:auto val="1"/>
        <c:lblAlgn val="ctr"/>
        <c:lblOffset val="100"/>
        <c:noMultiLvlLbl val="0"/>
      </c:catAx>
      <c:valAx>
        <c:axId val="2048513696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8513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Which one of the following stakeholders is most important to your company’s decision-making around growth in the short term (one to three years)?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'ST stakeholders'!$O$78</c:f>
              <c:strCache>
                <c:ptCount val="1"/>
                <c:pt idx="0">
                  <c:v>Marketing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 stakeholders'!$P$77:$V$77</c:f>
              <c:strCache>
                <c:ptCount val="7"/>
                <c:pt idx="0">
                  <c:v>Investors</c:v>
                </c:pt>
                <c:pt idx="1">
                  <c:v>Board of directors</c:v>
                </c:pt>
                <c:pt idx="2">
                  <c:v>Communities</c:v>
                </c:pt>
                <c:pt idx="3">
                  <c:v>Suppliers</c:v>
                </c:pt>
                <c:pt idx="4">
                  <c:v>Other</c:v>
                </c:pt>
                <c:pt idx="5">
                  <c:v>Employees</c:v>
                </c:pt>
                <c:pt idx="6">
                  <c:v>Customers</c:v>
                </c:pt>
              </c:strCache>
            </c:strRef>
          </c:cat>
          <c:val>
            <c:numRef>
              <c:f>'ST stakeholders'!$P$78:$V$78</c:f>
              <c:numCache>
                <c:formatCode>General</c:formatCode>
                <c:ptCount val="7"/>
                <c:pt idx="2" formatCode="0%">
                  <c:v>5.8823529411764705E-2</c:v>
                </c:pt>
                <c:pt idx="3" formatCode="0%">
                  <c:v>5.8823529411764705E-2</c:v>
                </c:pt>
                <c:pt idx="4" formatCode="0%">
                  <c:v>5.8823529411764705E-2</c:v>
                </c:pt>
                <c:pt idx="5" formatCode="0%">
                  <c:v>0.11764705882352941</c:v>
                </c:pt>
                <c:pt idx="6" formatCode="0%">
                  <c:v>0.70588235294117652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CC-4AAE-92CD-DCE770A53BC2}"/>
            </c:ext>
          </c:extLst>
        </c:ser>
        <c:ser>
          <c:idx val="1"/>
          <c:order val="1"/>
          <c:tx>
            <c:strRef>
              <c:f>'ST stakeholders'!$O$79</c:f>
              <c:strCache>
                <c:ptCount val="1"/>
                <c:pt idx="0">
                  <c:v>Average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 stakeholders'!$P$77:$V$77</c:f>
              <c:strCache>
                <c:ptCount val="7"/>
                <c:pt idx="0">
                  <c:v>Investors</c:v>
                </c:pt>
                <c:pt idx="1">
                  <c:v>Board of directors</c:v>
                </c:pt>
                <c:pt idx="2">
                  <c:v>Communities</c:v>
                </c:pt>
                <c:pt idx="3">
                  <c:v>Suppliers</c:v>
                </c:pt>
                <c:pt idx="4">
                  <c:v>Other</c:v>
                </c:pt>
                <c:pt idx="5">
                  <c:v>Employees</c:v>
                </c:pt>
                <c:pt idx="6">
                  <c:v>Customers</c:v>
                </c:pt>
              </c:strCache>
            </c:strRef>
          </c:cat>
          <c:val>
            <c:numRef>
              <c:f>'ST stakeholders'!$P$79:$V$79</c:f>
              <c:numCache>
                <c:formatCode>0%</c:formatCode>
                <c:ptCount val="7"/>
                <c:pt idx="0">
                  <c:v>0.14761904761904762</c:v>
                </c:pt>
                <c:pt idx="1">
                  <c:v>8.5714285714285715E-2</c:v>
                </c:pt>
                <c:pt idx="2">
                  <c:v>1.4285714285714285E-2</c:v>
                </c:pt>
                <c:pt idx="3">
                  <c:v>4.7619047619047616E-2</c:v>
                </c:pt>
                <c:pt idx="4">
                  <c:v>4.7619047619047616E-2</c:v>
                </c:pt>
                <c:pt idx="5">
                  <c:v>0.12380952380952381</c:v>
                </c:pt>
                <c:pt idx="6">
                  <c:v>0.53333333333333333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BCC-4AAE-92CD-DCE770A53BC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364982880"/>
        <c:axId val="364976224"/>
      </c:barChart>
      <c:catAx>
        <c:axId val="3649828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4976224"/>
        <c:crosses val="autoZero"/>
        <c:auto val="1"/>
        <c:lblAlgn val="ctr"/>
        <c:lblOffset val="100"/>
        <c:noMultiLvlLbl val="0"/>
      </c:catAx>
      <c:valAx>
        <c:axId val="364976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4982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Which one of the following stakeholders is most important to your company’s decision-making around growth in the long term (three</a:t>
            </a:r>
            <a:r>
              <a:rPr lang="en-GB" baseline="0" dirty="0"/>
              <a:t> to five</a:t>
            </a:r>
            <a:r>
              <a:rPr lang="en-GB" dirty="0"/>
              <a:t> years)?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'LT stakeholders'!$O$76</c:f>
              <c:strCache>
                <c:ptCount val="1"/>
                <c:pt idx="0">
                  <c:v>Marketing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'LT stakeholders'!$P$75:$U$75</c:f>
              <c:strCache>
                <c:ptCount val="6"/>
                <c:pt idx="0">
                  <c:v>Employees</c:v>
                </c:pt>
                <c:pt idx="1">
                  <c:v>Other</c:v>
                </c:pt>
                <c:pt idx="2">
                  <c:v>Investors</c:v>
                </c:pt>
                <c:pt idx="3">
                  <c:v>Communities</c:v>
                </c:pt>
                <c:pt idx="4">
                  <c:v>Board of directors</c:v>
                </c:pt>
                <c:pt idx="5">
                  <c:v>Customers</c:v>
                </c:pt>
              </c:strCache>
            </c:strRef>
          </c:cat>
          <c:val>
            <c:numRef>
              <c:f>'LT stakeholders'!$P$76:$U$76</c:f>
              <c:numCache>
                <c:formatCode>General</c:formatCode>
                <c:ptCount val="6"/>
                <c:pt idx="2" formatCode="0%">
                  <c:v>5.8823529411764705E-2</c:v>
                </c:pt>
                <c:pt idx="3" formatCode="0%">
                  <c:v>5.8823529411764705E-2</c:v>
                </c:pt>
                <c:pt idx="4" formatCode="0%">
                  <c:v>0.23529411764705882</c:v>
                </c:pt>
                <c:pt idx="5" formatCode="0%">
                  <c:v>0.6470588235294118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05-4456-B651-D3CC9E09E139}"/>
            </c:ext>
          </c:extLst>
        </c:ser>
        <c:ser>
          <c:idx val="1"/>
          <c:order val="1"/>
          <c:tx>
            <c:strRef>
              <c:f>'LT stakeholders'!$O$77</c:f>
              <c:strCache>
                <c:ptCount val="1"/>
                <c:pt idx="0">
                  <c:v>Average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'LT stakeholders'!$P$75:$U$75</c:f>
              <c:strCache>
                <c:ptCount val="6"/>
                <c:pt idx="0">
                  <c:v>Employees</c:v>
                </c:pt>
                <c:pt idx="1">
                  <c:v>Other</c:v>
                </c:pt>
                <c:pt idx="2">
                  <c:v>Investors</c:v>
                </c:pt>
                <c:pt idx="3">
                  <c:v>Communities</c:v>
                </c:pt>
                <c:pt idx="4">
                  <c:v>Board of directors</c:v>
                </c:pt>
                <c:pt idx="5">
                  <c:v>Customers</c:v>
                </c:pt>
              </c:strCache>
            </c:strRef>
          </c:cat>
          <c:val>
            <c:numRef>
              <c:f>'LT stakeholders'!$P$77:$U$77</c:f>
              <c:numCache>
                <c:formatCode>0%</c:formatCode>
                <c:ptCount val="6"/>
                <c:pt idx="0">
                  <c:v>6.2200956937799042E-2</c:v>
                </c:pt>
                <c:pt idx="1">
                  <c:v>3.8277511961722487E-2</c:v>
                </c:pt>
                <c:pt idx="2">
                  <c:v>0.25837320574162681</c:v>
                </c:pt>
                <c:pt idx="3">
                  <c:v>2.3923444976076555E-2</c:v>
                </c:pt>
                <c:pt idx="4">
                  <c:v>0.15789473684210525</c:v>
                </c:pt>
                <c:pt idx="5">
                  <c:v>0.45454545454545453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305-4456-B651-D3CC9E09E13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662038704"/>
        <c:axId val="662035376"/>
      </c:barChart>
      <c:catAx>
        <c:axId val="6620387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2035376"/>
        <c:crosses val="autoZero"/>
        <c:auto val="1"/>
        <c:lblAlgn val="ctr"/>
        <c:lblOffset val="100"/>
        <c:noMultiLvlLbl val="0"/>
      </c:catAx>
      <c:valAx>
        <c:axId val="662035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2038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>
              <a:latin typeface="Roboto Light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C14A01-FCB2-4C53-B3AD-B96BA734C606}" type="datetimeFigureOut">
              <a:rPr lang="en-GB" smtClean="0">
                <a:latin typeface="Roboto Light" panose="02000000000000000000" pitchFamily="2" charset="0"/>
              </a:rPr>
              <a:t>08/12/2022</a:t>
            </a:fld>
            <a:endParaRPr lang="en-GB">
              <a:latin typeface="Roboto Light" panose="02000000000000000000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>
              <a:latin typeface="Roboto Light" panose="02000000000000000000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6818AD-EBF8-4BCE-ABA5-3B1A81B4F509}" type="slidenum">
              <a:rPr lang="en-GB" smtClean="0">
                <a:latin typeface="Roboto Light" panose="02000000000000000000" pitchFamily="2" charset="0"/>
              </a:rPr>
              <a:t>‹#›</a:t>
            </a:fld>
            <a:endParaRPr lang="en-GB">
              <a:latin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6679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Roboto Light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Roboto Light" panose="02000000000000000000" pitchFamily="2" charset="0"/>
              </a:defRPr>
            </a:lvl1pPr>
          </a:lstStyle>
          <a:p>
            <a:fld id="{75FA1BE9-63C4-EE43-9506-F641B945431E}" type="datetimeFigureOut">
              <a:rPr lang="en-US" smtClean="0"/>
              <a:pPr/>
              <a:t>12/8/22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Roboto Light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Roboto Light" panose="02000000000000000000" pitchFamily="2" charset="0"/>
              </a:defRPr>
            </a:lvl1pPr>
          </a:lstStyle>
          <a:p>
            <a:fld id="{59AB0446-7963-9949-A5B2-B46F91687B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8601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b="0" i="0" kern="1200">
        <a:solidFill>
          <a:schemeClr val="tx1"/>
        </a:solidFill>
        <a:latin typeface="Roboto Light" panose="02000000000000000000" pitchFamily="2" charset="0"/>
        <a:ea typeface="+mn-ea"/>
        <a:cs typeface="+mn-cs"/>
      </a:defRPr>
    </a:lvl1pPr>
    <a:lvl2pPr marL="457200" algn="l" defTabSz="457200" rtl="0" eaLnBrk="1" latinLnBrk="0" hangingPunct="1">
      <a:defRPr sz="1200" b="0" i="0" kern="1200">
        <a:solidFill>
          <a:schemeClr val="tx1"/>
        </a:solidFill>
        <a:latin typeface="Roboto Light" panose="02000000000000000000" pitchFamily="2" charset="0"/>
        <a:ea typeface="+mn-ea"/>
        <a:cs typeface="+mn-cs"/>
      </a:defRPr>
    </a:lvl2pPr>
    <a:lvl3pPr marL="914400" algn="l" defTabSz="457200" rtl="0" eaLnBrk="1" latinLnBrk="0" hangingPunct="1">
      <a:defRPr sz="1200" b="0" i="0" kern="1200">
        <a:solidFill>
          <a:schemeClr val="tx1"/>
        </a:solidFill>
        <a:latin typeface="Roboto Light" panose="02000000000000000000" pitchFamily="2" charset="0"/>
        <a:ea typeface="+mn-ea"/>
        <a:cs typeface="+mn-cs"/>
      </a:defRPr>
    </a:lvl3pPr>
    <a:lvl4pPr marL="1371600" algn="l" defTabSz="457200" rtl="0" eaLnBrk="1" latinLnBrk="0" hangingPunct="1">
      <a:defRPr sz="1200" b="0" i="0" kern="1200">
        <a:solidFill>
          <a:schemeClr val="tx1"/>
        </a:solidFill>
        <a:latin typeface="Roboto Light" panose="02000000000000000000" pitchFamily="2" charset="0"/>
        <a:ea typeface="+mn-ea"/>
        <a:cs typeface="+mn-cs"/>
      </a:defRPr>
    </a:lvl4pPr>
    <a:lvl5pPr marL="1828800" algn="l" defTabSz="457200" rtl="0" eaLnBrk="1" latinLnBrk="0" hangingPunct="1">
      <a:defRPr sz="1200" b="0" i="0" kern="1200">
        <a:solidFill>
          <a:schemeClr val="tx1"/>
        </a:solidFill>
        <a:latin typeface="Roboto Light" panose="02000000000000000000" pitchFamily="2" charset="0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Main title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F91B3AEB-57B8-E6C8-6ADA-BE73B691239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44385" y="1881330"/>
            <a:ext cx="3855230" cy="1211271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DFB536-5842-633A-7C00-6A8EA48C9215}"/>
              </a:ext>
            </a:extLst>
          </p:cNvPr>
          <p:cNvSpPr txBox="1">
            <a:spLocks/>
          </p:cNvSpPr>
          <p:nvPr userDrawn="1"/>
        </p:nvSpPr>
        <p:spPr>
          <a:xfrm>
            <a:off x="2402939" y="3262170"/>
            <a:ext cx="4338117" cy="6057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Franklin Gothic Book" panose="020B0503020102020204" pitchFamily="34" charset="0"/>
                <a:ea typeface="Roboto" panose="02000000000000000000" pitchFamily="2" charset="0"/>
                <a:cs typeface="Franklin Gothic Book" panose="020B05030201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ranklin Gothic Book" panose="020B0503020102020204" pitchFamily="34" charset="0"/>
                <a:ea typeface="Roboto" panose="02000000000000000000" pitchFamily="2" charset="0"/>
                <a:cs typeface="Franklin Gothic Book" panose="020B05030201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Franklin Gothic Book" panose="020B0503020102020204" pitchFamily="34" charset="0"/>
                <a:ea typeface="Roboto" panose="02000000000000000000" pitchFamily="2" charset="0"/>
                <a:cs typeface="Franklin Gothic Book" panose="020B05030201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Franklin Gothic Book" panose="020B0503020102020204" pitchFamily="34" charset="0"/>
                <a:ea typeface="Roboto" panose="02000000000000000000" pitchFamily="2" charset="0"/>
                <a:cs typeface="Franklin Gothic Book" panose="020B05030201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Franklin Gothic Book" panose="020B0503020102020204" pitchFamily="34" charset="0"/>
                <a:ea typeface="Roboto" panose="02000000000000000000" pitchFamily="2" charset="0"/>
                <a:cs typeface="Franklin Gothic Book" panose="020B05030201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800">
                <a:solidFill>
                  <a:schemeClr val="bg1"/>
                </a:solidFill>
              </a:rPr>
              <a:t>Where Innovative Organizations Are Placing Bets and Taking Chances</a:t>
            </a:r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54FF8AD-B18A-5766-EE18-50583F4F9A5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534975" y="1419622"/>
            <a:ext cx="2074049" cy="25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978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11676-A8EF-35ED-B096-0474DB6004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21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 sz="18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 sz="15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15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7F0A67-8BDE-58B1-94AB-ED5474619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smtClean="0"/>
              <a:t>12/8/22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E21EEF-2D5B-839C-4468-5762BA4B6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A4B00E-3A62-66F0-18F7-E3CA1FBCF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C610F35-F36B-71A7-5DB8-6099FCAAE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740568"/>
            <a:ext cx="2949178" cy="802481"/>
          </a:xfrm>
        </p:spPr>
        <p:txBody>
          <a:bodyPr anchor="b"/>
          <a:lstStyle>
            <a:lvl1pPr>
              <a:defRPr sz="2400" b="0" i="0">
                <a:latin typeface="+mj-lt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1807A52-136D-5D60-819D-13FBD08512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116888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0B967-AEEB-2267-E21A-85F84AB5C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740568"/>
            <a:ext cx="2949178" cy="802481"/>
          </a:xfrm>
        </p:spPr>
        <p:txBody>
          <a:bodyPr anchor="b"/>
          <a:lstStyle>
            <a:lvl1pPr>
              <a:defRPr sz="2400" b="0" i="0">
                <a:latin typeface="+mj-lt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5D6AAC-239A-1CE8-4663-81FC5411F2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559A2A-E57D-9E63-E596-A0300D88B3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49BFF3-674D-2CD3-FF71-DA137E99C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smtClean="0"/>
              <a:t>12/8/22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5CE2F0-D044-FD90-5B29-2DA40D10E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29334A-F785-4270-7058-468EFF637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156158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EF2AD-4556-E9D8-C273-AFB8CEE905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82290"/>
            <a:ext cx="6858000" cy="1790700"/>
          </a:xfrm>
        </p:spPr>
        <p:txBody>
          <a:bodyPr anchor="b">
            <a:normAutofit/>
          </a:bodyPr>
          <a:lstStyle>
            <a:lvl1pPr algn="ctr">
              <a:defRPr sz="4000" b="0" i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B57ABB-2964-0851-9475-3C859CC8B2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B77133-0943-2E02-73DA-7071A329A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smtClean="0"/>
              <a:t>12/8/22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5B0529-7CA3-EF5C-1E96-A9EB042D5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13B1B0-B05F-D15A-6F12-50619480F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969418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F9230-D174-A81F-E8A7-3E55FAE99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 b="0" i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7E4796-8432-04FA-F7B7-626EDA317B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F61B48-CCAC-18C8-F297-8A471746B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smtClean="0"/>
              <a:t>12/8/22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3676EB-BD6E-BAB5-C234-098C61119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54A4A6-8DA9-CDC1-24B0-0A6A3BC15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494442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4359C5-44FC-4560-E28C-6C81CA19D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smtClean="0"/>
              <a:t>12/8/22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95D189-D7CC-F453-D79B-3AC417148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F58511-11E3-0479-0107-4B2DA7659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570275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95C264-E6FA-C11A-BB24-E56A1B5304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50791E-5FB4-D111-0934-491EBF201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smtClean="0"/>
              <a:t>12/8/22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193157-E34A-8350-70EC-8739A6067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B60CE1-BC91-F07D-C380-65F641CE3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17CF6DB8-2781-8F07-897C-98A43D5C1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808301"/>
            <a:ext cx="8058149" cy="50034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b="0" i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91069628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BF078E-09CF-2C7B-B979-649CEC49EB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>
            <a:lvl1pPr>
              <a:defRPr sz="20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F1EA39-802D-3EE1-10D3-33A9A572E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smtClean="0"/>
              <a:t>12/8/22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11C843-1678-1910-2C91-1C0BBA5CD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DB6B47-906D-D2AE-E747-C9F3D4A4C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0C328052-55F4-5964-0062-0639601BF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808301"/>
            <a:ext cx="8058149" cy="50034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b="0" i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0BD7C33-E52F-811D-2849-C15CD7007D5F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803835" y="1369219"/>
            <a:ext cx="3886200" cy="3263504"/>
          </a:xfrm>
        </p:spPr>
        <p:txBody>
          <a:bodyPr/>
          <a:lstStyle>
            <a:lvl1pPr>
              <a:defRPr sz="20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8684919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CB19A2-C50B-03BB-3433-122AAE839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378460"/>
            <a:ext cx="3868340" cy="500345"/>
          </a:xfrm>
        </p:spPr>
        <p:txBody>
          <a:bodyPr anchor="b"/>
          <a:lstStyle>
            <a:lvl1pPr marL="0" indent="0">
              <a:buNone/>
              <a:defRPr sz="1800" b="0" i="0">
                <a:latin typeface="+mj-lt"/>
                <a:ea typeface="Roboto Medium" panose="02000000000000000000" pitchFamily="2" charset="0"/>
                <a:cs typeface="Roboto Medium" panose="02000000000000000000" pitchFamily="2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C35189-39CF-7A9F-0A6A-ACE8FEDCEB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>
            <a:lvl1pPr>
              <a:defRPr b="0" i="0"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>
              <a:defRPr b="0" i="0"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>
              <a:defRPr b="0" i="0"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b="0" i="0"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>
              <a:defRPr b="0" i="0"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9B56AB-AA4D-24B0-7271-31039823BB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378460"/>
            <a:ext cx="3887391" cy="500346"/>
          </a:xfrm>
        </p:spPr>
        <p:txBody>
          <a:bodyPr anchor="b"/>
          <a:lstStyle>
            <a:lvl1pPr marL="0" indent="0">
              <a:buNone/>
              <a:defRPr sz="1800" b="0" i="0">
                <a:latin typeface="+mj-lt"/>
                <a:ea typeface="Roboto Medium" panose="02000000000000000000" pitchFamily="2" charset="0"/>
                <a:cs typeface="Roboto Medium" panose="02000000000000000000" pitchFamily="2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BB1C1C-EACF-2821-8DE4-D3F0B6647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smtClean="0"/>
              <a:t>12/8/22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1BAF33E-8384-8986-BFA1-A0F0B19DB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F8B4F8-9F88-6DC8-0332-C2757449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52B62D66-7398-FA24-08D6-EF8B66F09312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629149" y="1878806"/>
            <a:ext cx="3887391" cy="2763441"/>
          </a:xfrm>
        </p:spPr>
        <p:txBody>
          <a:bodyPr/>
          <a:lstStyle>
            <a:lvl1pPr>
              <a:defRPr b="0" i="0"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>
              <a:defRPr b="0" i="0"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>
              <a:defRPr b="0" i="0"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b="0" i="0"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>
              <a:defRPr b="0" i="0"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C171EBE0-3833-73DB-D609-87E46F660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459" y="808301"/>
            <a:ext cx="8059340" cy="50034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b="0" i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55604764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CF7D78D-7060-164C-9E1F-E543674CA5A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1402864"/>
            <a:ext cx="8229600" cy="3222475"/>
          </a:xfrm>
        </p:spPr>
        <p:txBody>
          <a:bodyPr>
            <a:noAutofit/>
          </a:bodyPr>
          <a:lstStyle>
            <a:lvl1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45AC0088-B1F9-E243-BEBD-FF192BA5E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808301"/>
            <a:ext cx="8229600" cy="50034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b="0" i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32168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8BBB71-E598-A842-B0F2-58587D033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smtClean="0"/>
              <a:t>12/8/22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85F1D2-C0F9-B5BD-0680-A3EADC911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B3720E-57BD-7ABF-B2F4-4EE4C1288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6461B888-A7CE-DD3D-2C5E-F20BF9374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847270"/>
            <a:ext cx="8058149" cy="50034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b="0" i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57338431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525DA8-2E89-73B7-E0B8-80E8B9A8E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17054"/>
            <a:ext cx="7886700" cy="5509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F38562-89D6-6641-2B48-BEDC3BB0BB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F9111F-61D7-9D99-8823-1586154B92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876005"/>
            <a:ext cx="2057400" cy="165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C1C18-307B-4F68-A007-B5B542270E8D}" type="datetimeFigureOut">
              <a:rPr lang="en-US" smtClean="0"/>
              <a:t>12/8/22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671C11-3497-95FE-C751-0F0B6E5308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876005"/>
            <a:ext cx="3086100" cy="165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97179D-73FF-9FEB-04BB-007D239875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876005"/>
            <a:ext cx="2057400" cy="165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2171BAD-38D1-68F6-B766-85BDBD59E2AB}"/>
              </a:ext>
            </a:extLst>
          </p:cNvPr>
          <p:cNvCxnSpPr>
            <a:cxnSpLocks/>
          </p:cNvCxnSpPr>
          <p:nvPr userDrawn="1"/>
        </p:nvCxnSpPr>
        <p:spPr>
          <a:xfrm>
            <a:off x="457199" y="654627"/>
            <a:ext cx="822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D6FEDCE-436B-F902-8688-642DF692B40B}"/>
              </a:ext>
            </a:extLst>
          </p:cNvPr>
          <p:cNvCxnSpPr>
            <a:cxnSpLocks/>
          </p:cNvCxnSpPr>
          <p:nvPr userDrawn="1"/>
        </p:nvCxnSpPr>
        <p:spPr>
          <a:xfrm>
            <a:off x="457199" y="4807084"/>
            <a:ext cx="822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ageRef">
            <a:extLst>
              <a:ext uri="{FF2B5EF4-FFF2-40B4-BE49-F238E27FC236}">
                <a16:creationId xmlns:a16="http://schemas.microsoft.com/office/drawing/2014/main" id="{BAAB043D-649F-33AE-0352-487B2CDD255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515485" y="4868222"/>
            <a:ext cx="427038" cy="165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algn="r" defTabSz="847725" eaLnBrk="0" hangingPunct="0"/>
            <a:fld id="{A23EA7B4-8CC6-254A-AC56-56E57222A67E}" type="slidenum">
              <a:rPr lang="en-US" sz="800" b="0" i="0">
                <a:solidFill>
                  <a:srgbClr val="666666"/>
                </a:solidFill>
                <a:latin typeface="+mj-lt"/>
                <a:ea typeface="Akzidenz-Grotesk Std Light" charset="0"/>
                <a:cs typeface="Akzidenz-Grotesk Std Light" charset="0"/>
              </a:rPr>
              <a:pPr algn="r" defTabSz="847725" eaLnBrk="0" hangingPunct="0"/>
              <a:t>‹#›</a:t>
            </a:fld>
            <a:endParaRPr lang="en-US" sz="800" b="0" i="0" dirty="0">
              <a:solidFill>
                <a:srgbClr val="666666"/>
              </a:solidFill>
              <a:latin typeface="+mj-lt"/>
              <a:ea typeface="Akzidenz-Grotesk Std Light" charset="0"/>
              <a:cs typeface="Akzidenz-Grotesk Std Light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9F3FB43-FD6E-3E62-9C56-6CCE1B86EE6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57198" y="310399"/>
            <a:ext cx="2074049" cy="253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869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04" r:id="rId2"/>
    <p:sldLayoutId id="2147483806" r:id="rId3"/>
    <p:sldLayoutId id="2147483809" r:id="rId4"/>
    <p:sldLayoutId id="2147483805" r:id="rId5"/>
    <p:sldLayoutId id="2147483807" r:id="rId6"/>
    <p:sldLayoutId id="2147483808" r:id="rId7"/>
    <p:sldLayoutId id="2147483816" r:id="rId8"/>
    <p:sldLayoutId id="2147483810" r:id="rId9"/>
    <p:sldLayoutId id="2147483811" r:id="rId10"/>
    <p:sldLayoutId id="2147483812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kern="1200">
          <a:solidFill>
            <a:schemeClr val="tx1"/>
          </a:solidFill>
          <a:latin typeface="+mj-lt"/>
          <a:ea typeface="Roboto Light" panose="02000000000000000000" pitchFamily="2" charset="0"/>
          <a:cs typeface="Roboto Light" panose="02000000000000000000" pitchFamily="2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Roboto" panose="02000000000000000000" pitchFamily="2" charset="0"/>
          <a:cs typeface="Roboto" panose="02000000000000000000" pitchFamily="2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Roboto" panose="02000000000000000000" pitchFamily="2" charset="0"/>
          <a:cs typeface="Roboto" panose="02000000000000000000" pitchFamily="2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Roboto" panose="02000000000000000000" pitchFamily="2" charset="0"/>
          <a:cs typeface="Roboto" panose="02000000000000000000" pitchFamily="2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Roboto" panose="02000000000000000000" pitchFamily="2" charset="0"/>
          <a:cs typeface="Roboto" panose="02000000000000000000" pitchFamily="2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Roboto" panose="02000000000000000000" pitchFamily="2" charset="0"/>
          <a:cs typeface="Roboto" panose="02000000000000000000" pitchFamily="2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C8614AAC-4685-F94E-6401-BE8D7C2D4A53}"/>
              </a:ext>
            </a:extLst>
          </p:cNvPr>
          <p:cNvSpPr txBox="1">
            <a:spLocks/>
          </p:cNvSpPr>
          <p:nvPr/>
        </p:nvSpPr>
        <p:spPr>
          <a:xfrm>
            <a:off x="2898178" y="4371950"/>
            <a:ext cx="3347641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200" dirty="0">
                <a:solidFill>
                  <a:schemeClr val="bg1"/>
                </a:solidFill>
              </a:rPr>
              <a:t>Marketing</a:t>
            </a:r>
          </a:p>
        </p:txBody>
      </p:sp>
    </p:spTree>
    <p:extLst>
      <p:ext uri="{BB962C8B-B14F-4D97-AF65-F5344CB8AC3E}">
        <p14:creationId xmlns:p14="http://schemas.microsoft.com/office/powerpoint/2010/main" val="578441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1B70B26-BD11-4DB0-AAFB-10A2192B4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latin typeface="Franklin Gothic Book" panose="020B0503020102020204" pitchFamily="34" charset="0"/>
              </a:rPr>
              <a:t>The customer rules.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841EF8-7BF4-A5C4-4C2B-CED36A26D845}"/>
              </a:ext>
            </a:extLst>
          </p:cNvPr>
          <p:cNvSpPr txBox="1"/>
          <p:nvPr/>
        </p:nvSpPr>
        <p:spPr>
          <a:xfrm>
            <a:off x="5868144" y="1563688"/>
            <a:ext cx="2818655" cy="1200329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65% of marketing respondents highlighted customers as the most important stakeholders when making long-term growth decisions—which was far higher than the average—while 24% said boards of directors.</a:t>
            </a:r>
            <a:endParaRPr lang="en-GB" sz="1200" dirty="0">
              <a:latin typeface="Franklin Gothic Book" panose="020B0503020102020204" pitchFamily="34" charset="0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44E47E81-30E3-B19F-3179-41D182529393}"/>
              </a:ext>
            </a:extLst>
          </p:cNvPr>
          <p:cNvSpPr txBox="1"/>
          <p:nvPr/>
        </p:nvSpPr>
        <p:spPr>
          <a:xfrm>
            <a:off x="457199" y="4526999"/>
            <a:ext cx="10904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latin typeface="Franklin Gothic Book" panose="020B0503020102020204" pitchFamily="34" charset="0"/>
              </a:rPr>
              <a:t>N=209</a:t>
            </a:r>
            <a:endParaRPr lang="en-GB" sz="1200" dirty="0">
              <a:latin typeface="Franklin Gothic Book" panose="020B0503020102020204" pitchFamily="34" charset="0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99E0F89F-1041-3C65-352E-8E13B26968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3331627"/>
              </p:ext>
            </p:extLst>
          </p:nvPr>
        </p:nvGraphicFramePr>
        <p:xfrm>
          <a:off x="457199" y="1427692"/>
          <a:ext cx="5267326" cy="3160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8840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1B70B26-BD11-4DB0-AAFB-10A2192B4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latin typeface="Franklin Gothic Book" panose="020B0503020102020204" pitchFamily="34" charset="0"/>
              </a:rPr>
              <a:t>Leaders are optimistic about the short term.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841EF8-7BF4-A5C4-4C2B-CED36A26D845}"/>
              </a:ext>
            </a:extLst>
          </p:cNvPr>
          <p:cNvSpPr txBox="1"/>
          <p:nvPr/>
        </p:nvSpPr>
        <p:spPr>
          <a:xfrm>
            <a:off x="5868144" y="1563688"/>
            <a:ext cx="2818655" cy="830997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Nearly 65% of marketing respondents rated their companies’ short-term growth prospects as “good” (52%) or “excellent” (12%).</a:t>
            </a:r>
            <a:endParaRPr lang="en-GB" sz="1200" dirty="0">
              <a:latin typeface="Franklin Gothic Book" panose="020B0503020102020204" pitchFamily="34" charset="0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3EA634EB-BDD9-35DB-AF3A-4989758C214C}"/>
              </a:ext>
            </a:extLst>
          </p:cNvPr>
          <p:cNvSpPr txBox="1"/>
          <p:nvPr/>
        </p:nvSpPr>
        <p:spPr>
          <a:xfrm>
            <a:off x="457199" y="4526999"/>
            <a:ext cx="10904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latin typeface="Franklin Gothic Book" panose="020B0503020102020204" pitchFamily="34" charset="0"/>
              </a:rPr>
              <a:t>N=196</a:t>
            </a:r>
            <a:endParaRPr lang="en-GB" sz="1200" dirty="0">
              <a:latin typeface="Franklin Gothic Book" panose="020B0503020102020204" pitchFamily="34" charset="0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B0A2349B-4125-7118-C3C8-793E7E88FAB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0635263"/>
              </p:ext>
            </p:extLst>
          </p:nvPr>
        </p:nvGraphicFramePr>
        <p:xfrm>
          <a:off x="457199" y="1419622"/>
          <a:ext cx="5267325" cy="3107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6963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1B70B26-BD11-4DB0-AAFB-10A2192B4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latin typeface="Franklin Gothic Book" panose="020B0503020102020204" pitchFamily="34" charset="0"/>
              </a:rPr>
              <a:t>The long-term outlook is even better.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841EF8-7BF4-A5C4-4C2B-CED36A26D845}"/>
              </a:ext>
            </a:extLst>
          </p:cNvPr>
          <p:cNvSpPr txBox="1"/>
          <p:nvPr/>
        </p:nvSpPr>
        <p:spPr>
          <a:xfrm>
            <a:off x="5868144" y="1563688"/>
            <a:ext cx="2818655" cy="1200329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When asked about their companies’ long-term growth prospects, 76% of marketing respondents rated those prospects as “good” (41%) or “excellent” (35%)—both being below the overall average.</a:t>
            </a:r>
            <a:endParaRPr lang="en-GB" sz="1200" dirty="0">
              <a:latin typeface="Franklin Gothic Book" panose="020B0503020102020204" pitchFamily="34" charset="0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0B2264B7-0FE3-BB8C-D6B5-27CABE29CA66}"/>
              </a:ext>
            </a:extLst>
          </p:cNvPr>
          <p:cNvSpPr txBox="1"/>
          <p:nvPr/>
        </p:nvSpPr>
        <p:spPr>
          <a:xfrm>
            <a:off x="457199" y="4526999"/>
            <a:ext cx="10904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latin typeface="Franklin Gothic Book" panose="020B0503020102020204" pitchFamily="34" charset="0"/>
              </a:rPr>
              <a:t>N=195</a:t>
            </a:r>
            <a:endParaRPr lang="en-GB" sz="1200" dirty="0">
              <a:latin typeface="Franklin Gothic Book" panose="020B0503020102020204" pitchFamily="34" charset="0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3FDCBCA6-D87E-A867-D91D-5179A0963D2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7190330"/>
              </p:ext>
            </p:extLst>
          </p:nvPr>
        </p:nvGraphicFramePr>
        <p:xfrm>
          <a:off x="457199" y="1392417"/>
          <a:ext cx="5267326" cy="3160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63409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1B70B26-BD11-4DB0-AAFB-10A2192B4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latin typeface="Franklin Gothic Book" panose="020B0503020102020204" pitchFamily="34" charset="0"/>
              </a:rPr>
              <a:t>Revenue defines short-term growth.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841EF8-7BF4-A5C4-4C2B-CED36A26D845}"/>
              </a:ext>
            </a:extLst>
          </p:cNvPr>
          <p:cNvSpPr txBox="1"/>
          <p:nvPr/>
        </p:nvSpPr>
        <p:spPr>
          <a:xfrm>
            <a:off x="5868144" y="1563688"/>
            <a:ext cx="2818655" cy="1200329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effectLst/>
                <a:latin typeface="Franklin Gothic Book" panose="020B0503020102020204" pitchFamily="34" charset="0"/>
                <a:ea typeface="Arial" panose="020B0604020202020204" pitchFamily="34" charset="0"/>
              </a:rPr>
              <a:t>According to 46% of marketing respondents, increased revenue represented the primary metric for short-term growth. Increased sales volume followed behind at 18%, which was double the overall average.</a:t>
            </a:r>
            <a:endParaRPr lang="en-GB" sz="1200" dirty="0">
              <a:effectLst/>
              <a:latin typeface="Franklin Gothic Book" panose="020B0503020102020204" pitchFamily="34" charset="0"/>
              <a:ea typeface="Arial" panose="020B0604020202020204" pitchFamily="34" charset="0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729AF7D0-B4E9-85CB-4C62-35B24AFEC6C6}"/>
              </a:ext>
            </a:extLst>
          </p:cNvPr>
          <p:cNvSpPr txBox="1"/>
          <p:nvPr/>
        </p:nvSpPr>
        <p:spPr>
          <a:xfrm>
            <a:off x="457199" y="4526999"/>
            <a:ext cx="10904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latin typeface="Franklin Gothic Book" panose="020B0503020102020204" pitchFamily="34" charset="0"/>
              </a:rPr>
              <a:t>N=219</a:t>
            </a:r>
            <a:endParaRPr lang="en-GB" sz="1200" dirty="0">
              <a:latin typeface="Franklin Gothic Book" panose="020B0503020102020204" pitchFamily="34" charset="0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309B0C19-CA51-3292-C8DE-82B0F0550B2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2723339"/>
              </p:ext>
            </p:extLst>
          </p:nvPr>
        </p:nvGraphicFramePr>
        <p:xfrm>
          <a:off x="454183" y="1392416"/>
          <a:ext cx="5270342" cy="31622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29433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1B70B26-BD11-4DB0-AAFB-10A2192B4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latin typeface="Franklin Gothic Book" panose="020B0503020102020204" pitchFamily="34" charset="0"/>
              </a:rPr>
              <a:t>Revenue defines long-term growth.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841EF8-7BF4-A5C4-4C2B-CED36A26D845}"/>
              </a:ext>
            </a:extLst>
          </p:cNvPr>
          <p:cNvSpPr txBox="1"/>
          <p:nvPr/>
        </p:nvSpPr>
        <p:spPr>
          <a:xfrm>
            <a:off x="5868144" y="1563688"/>
            <a:ext cx="2818655" cy="1200329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46% of marketing respondents highlighted increased revenue as their companies’ primary metric for long-term growth—far higher than the overall average—while 24% highlighted increased market share. </a:t>
            </a:r>
            <a:endParaRPr lang="en-GB" sz="1200" dirty="0">
              <a:latin typeface="Franklin Gothic Book" panose="020B0503020102020204" pitchFamily="34" charset="0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1956735A-0A86-8371-508C-89F7FE9DDA83}"/>
              </a:ext>
            </a:extLst>
          </p:cNvPr>
          <p:cNvSpPr txBox="1"/>
          <p:nvPr/>
        </p:nvSpPr>
        <p:spPr>
          <a:xfrm>
            <a:off x="457199" y="4526999"/>
            <a:ext cx="10904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latin typeface="Franklin Gothic Book" panose="020B0503020102020204" pitchFamily="34" charset="0"/>
              </a:rPr>
              <a:t>N=219</a:t>
            </a:r>
            <a:endParaRPr lang="en-GB" sz="1200" dirty="0">
              <a:latin typeface="Franklin Gothic Book" panose="020B0503020102020204" pitchFamily="34" charset="0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F74EF95B-A8AD-7D3A-DC87-B7674721667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5879253"/>
              </p:ext>
            </p:extLst>
          </p:nvPr>
        </p:nvGraphicFramePr>
        <p:xfrm>
          <a:off x="457198" y="1392416"/>
          <a:ext cx="5267327" cy="3255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56996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1B70B26-BD11-4DB0-AAFB-10A2192B4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latin typeface="Franklin Gothic Book" panose="020B0503020102020204" pitchFamily="34" charset="0"/>
              </a:rPr>
              <a:t>New customers and new products lead the way.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841EF8-7BF4-A5C4-4C2B-CED36A26D845}"/>
              </a:ext>
            </a:extLst>
          </p:cNvPr>
          <p:cNvSpPr txBox="1"/>
          <p:nvPr/>
        </p:nvSpPr>
        <p:spPr>
          <a:xfrm>
            <a:off x="6990183" y="1779662"/>
            <a:ext cx="1696616" cy="138499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Marketing respondents ranked expanding the customer base as their top growth strategy, followed by new product or service development.</a:t>
            </a:r>
            <a:endParaRPr lang="en-GB" sz="1200" dirty="0">
              <a:latin typeface="Franklin Gothic Book" panose="020B0503020102020204" pitchFamily="34" charset="0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369C8025-FF8D-17F2-5291-C1418453CB18}"/>
              </a:ext>
            </a:extLst>
          </p:cNvPr>
          <p:cNvSpPr txBox="1"/>
          <p:nvPr/>
        </p:nvSpPr>
        <p:spPr>
          <a:xfrm>
            <a:off x="457199" y="4526999"/>
            <a:ext cx="10904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latin typeface="Franklin Gothic Book" panose="020B0503020102020204" pitchFamily="34" charset="0"/>
              </a:rPr>
              <a:t>N=218</a:t>
            </a:r>
            <a:endParaRPr lang="en-GB" sz="1200" dirty="0">
              <a:latin typeface="Franklin Gothic Book" panose="020B050302010202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87F5F4F-6FA5-535F-C18B-D3ABB3C92D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0058888"/>
              </p:ext>
            </p:extLst>
          </p:nvPr>
        </p:nvGraphicFramePr>
        <p:xfrm>
          <a:off x="457199" y="1779662"/>
          <a:ext cx="3136900" cy="202565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1219460700"/>
                    </a:ext>
                  </a:extLst>
                </a:gridCol>
                <a:gridCol w="2527300">
                  <a:extLst>
                    <a:ext uri="{9D8B030D-6E8A-4147-A177-3AD203B41FA5}">
                      <a16:colId xmlns:a16="http://schemas.microsoft.com/office/drawing/2014/main" val="2298234726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Rank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Strategy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552394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product or service development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623075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Expanding the customer base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079202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Improved operational efficiencies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433885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Existing product or service improvements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672395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Digital transformation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374545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Mergers, acquisitions, and partnerships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6448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pricing strategies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779786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Adding new capacity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734933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Venture investing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992700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Other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9013927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39DD941-5A70-D903-B826-F4FFB21BCA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7607656"/>
              </p:ext>
            </p:extLst>
          </p:nvPr>
        </p:nvGraphicFramePr>
        <p:xfrm>
          <a:off x="3742741" y="1779662"/>
          <a:ext cx="3098800" cy="202565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4148092487"/>
                    </a:ext>
                  </a:extLst>
                </a:gridCol>
                <a:gridCol w="2489200">
                  <a:extLst>
                    <a:ext uri="{9D8B030D-6E8A-4147-A177-3AD203B41FA5}">
                      <a16:colId xmlns:a16="http://schemas.microsoft.com/office/drawing/2014/main" val="1241065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Rank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Strategy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504272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Expanding the customer base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682260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product or service development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592069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Existing product or service improvements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35364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Improved operational efficiencies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497004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Digital transformation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996123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Adding new capacity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153874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pricing strategies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931637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Mergers, acquisitions, and partnerships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648924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Venture investing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220148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Other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2638196"/>
                  </a:ext>
                </a:extLst>
              </a:tr>
            </a:tbl>
          </a:graphicData>
        </a:graphic>
      </p:graphicFrame>
      <p:sp>
        <p:nvSpPr>
          <p:cNvPr id="7" name="TextBox 4">
            <a:extLst>
              <a:ext uri="{FF2B5EF4-FFF2-40B4-BE49-F238E27FC236}">
                <a16:creationId xmlns:a16="http://schemas.microsoft.com/office/drawing/2014/main" id="{C9AB1891-4641-EFA2-303B-95BBDA6A0BD9}"/>
              </a:ext>
            </a:extLst>
          </p:cNvPr>
          <p:cNvSpPr txBox="1"/>
          <p:nvPr/>
        </p:nvSpPr>
        <p:spPr>
          <a:xfrm>
            <a:off x="395536" y="1468321"/>
            <a:ext cx="10904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latin typeface="Franklin Gothic Book" panose="020B0503020102020204" pitchFamily="34" charset="0"/>
              </a:rPr>
              <a:t>Average</a:t>
            </a:r>
            <a:endParaRPr lang="en-GB" sz="1200" b="1" dirty="0">
              <a:latin typeface="Franklin Gothic Book" panose="020B0503020102020204" pitchFamily="34" charset="0"/>
            </a:endParaRP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0118A2E0-5217-C4E1-2910-D1A226AA677E}"/>
              </a:ext>
            </a:extLst>
          </p:cNvPr>
          <p:cNvSpPr txBox="1"/>
          <p:nvPr/>
        </p:nvSpPr>
        <p:spPr>
          <a:xfrm>
            <a:off x="3656444" y="1468321"/>
            <a:ext cx="10904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latin typeface="Franklin Gothic Book" panose="020B0503020102020204" pitchFamily="34" charset="0"/>
              </a:rPr>
              <a:t>Marketing</a:t>
            </a:r>
            <a:endParaRPr lang="en-GB" sz="1200" b="1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423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1B70B26-BD11-4DB0-AAFB-10A2192B4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latin typeface="Franklin Gothic Book" panose="020B0503020102020204" pitchFamily="34" charset="0"/>
              </a:rPr>
              <a:t>Recession and talent are the biggest blockers.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841EF8-7BF4-A5C4-4C2B-CED36A26D845}"/>
              </a:ext>
            </a:extLst>
          </p:cNvPr>
          <p:cNvSpPr txBox="1"/>
          <p:nvPr/>
        </p:nvSpPr>
        <p:spPr>
          <a:xfrm>
            <a:off x="5868144" y="1563688"/>
            <a:ext cx="2818655" cy="1015663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The threat of recession represented the most significant obstacle to growth, according to 71% of marketing respondents. Labor shortages followed closely behind at 65%.</a:t>
            </a:r>
            <a:endParaRPr lang="en-GB" sz="1200" dirty="0">
              <a:latin typeface="Franklin Gothic Book" panose="020B0503020102020204" pitchFamily="34" charset="0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DF9FEBA9-0B0D-D5F4-35A6-06D01AB1EF90}"/>
              </a:ext>
            </a:extLst>
          </p:cNvPr>
          <p:cNvSpPr txBox="1"/>
          <p:nvPr/>
        </p:nvSpPr>
        <p:spPr>
          <a:xfrm>
            <a:off x="457199" y="4526999"/>
            <a:ext cx="10904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latin typeface="Franklin Gothic Book" panose="020B0503020102020204" pitchFamily="34" charset="0"/>
              </a:rPr>
              <a:t>N=218</a:t>
            </a:r>
            <a:endParaRPr lang="en-GB" sz="1200" dirty="0">
              <a:latin typeface="Franklin Gothic Book" panose="020B0503020102020204" pitchFamily="34" charset="0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50109C9-FEE7-0DEC-DB96-9A3DC3EF944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4048466"/>
              </p:ext>
            </p:extLst>
          </p:nvPr>
        </p:nvGraphicFramePr>
        <p:xfrm>
          <a:off x="457199" y="1419621"/>
          <a:ext cx="5267326" cy="3160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06402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1B70B26-BD11-4DB0-AAFB-10A2192B4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latin typeface="Franklin Gothic Book" panose="020B0503020102020204" pitchFamily="34" charset="0"/>
              </a:rPr>
              <a:t>Talent and tech are the main growth drivers.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841EF8-7BF4-A5C4-4C2B-CED36A26D845}"/>
              </a:ext>
            </a:extLst>
          </p:cNvPr>
          <p:cNvSpPr txBox="1"/>
          <p:nvPr/>
        </p:nvSpPr>
        <p:spPr>
          <a:xfrm>
            <a:off x="5868144" y="1563688"/>
            <a:ext cx="2818655" cy="1200329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65% of marketing respondents indicated that an easing of the talent shortage represented the biggest growth driver, compared to the overall average of 54%. Advances in technology ranked second at 53%. </a:t>
            </a:r>
            <a:endParaRPr lang="en-GB" sz="1200" dirty="0">
              <a:latin typeface="Franklin Gothic Book" panose="020B0503020102020204" pitchFamily="34" charset="0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1953AF04-5421-E53E-C7E6-CDA266A1639F}"/>
              </a:ext>
            </a:extLst>
          </p:cNvPr>
          <p:cNvSpPr txBox="1"/>
          <p:nvPr/>
        </p:nvSpPr>
        <p:spPr>
          <a:xfrm>
            <a:off x="457199" y="4526999"/>
            <a:ext cx="10904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latin typeface="Franklin Gothic Book" panose="020B0503020102020204" pitchFamily="34" charset="0"/>
              </a:rPr>
              <a:t>N=218</a:t>
            </a:r>
            <a:endParaRPr lang="en-GB" sz="1200" dirty="0">
              <a:latin typeface="Franklin Gothic Book" panose="020B0503020102020204" pitchFamily="34" charset="0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87437880-8135-5048-9E6F-6ECCB568C6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3888817"/>
              </p:ext>
            </p:extLst>
          </p:nvPr>
        </p:nvGraphicFramePr>
        <p:xfrm>
          <a:off x="451519" y="1413917"/>
          <a:ext cx="5273006" cy="31638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12163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1B70B26-BD11-4DB0-AAFB-10A2192B4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latin typeface="Franklin Gothic Book" panose="020B0503020102020204" pitchFamily="34" charset="0"/>
              </a:rPr>
              <a:t>The customer rules.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841EF8-7BF4-A5C4-4C2B-CED36A26D845}"/>
              </a:ext>
            </a:extLst>
          </p:cNvPr>
          <p:cNvSpPr txBox="1"/>
          <p:nvPr/>
        </p:nvSpPr>
        <p:spPr>
          <a:xfrm>
            <a:off x="5868144" y="1563688"/>
            <a:ext cx="2818655" cy="1200329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</a:rPr>
              <a:t>According to 71% of marketing respondents, customers represented the most important stakeholders when making decisions relating to short-term growth, compared to the overall average of 53%.</a:t>
            </a:r>
            <a:endParaRPr lang="en-GB" sz="1200" dirty="0">
              <a:latin typeface="Franklin Gothic Book" panose="020B0503020102020204" pitchFamily="34" charset="0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F7C9BAE4-BB9A-B770-1412-B6A990D385E8}"/>
              </a:ext>
            </a:extLst>
          </p:cNvPr>
          <p:cNvSpPr txBox="1"/>
          <p:nvPr/>
        </p:nvSpPr>
        <p:spPr>
          <a:xfrm>
            <a:off x="457199" y="4526999"/>
            <a:ext cx="10904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latin typeface="Franklin Gothic Book" panose="020B0503020102020204" pitchFamily="34" charset="0"/>
              </a:rPr>
              <a:t>N=210</a:t>
            </a:r>
            <a:endParaRPr lang="en-GB" sz="1200" dirty="0">
              <a:latin typeface="Franklin Gothic Book" panose="020B0503020102020204" pitchFamily="34" charset="0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3DED0B5-D7EF-4D8D-1ABA-2630804F4D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1008759"/>
              </p:ext>
            </p:extLst>
          </p:nvPr>
        </p:nvGraphicFramePr>
        <p:xfrm>
          <a:off x="395535" y="1428350"/>
          <a:ext cx="5328989" cy="3197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0407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GTG Custom Colors 2">
      <a:dk1>
        <a:srgbClr val="082241"/>
      </a:dk1>
      <a:lt1>
        <a:srgbClr val="FFFFFF"/>
      </a:lt1>
      <a:dk2>
        <a:srgbClr val="082241"/>
      </a:dk2>
      <a:lt2>
        <a:srgbClr val="FFFFFF"/>
      </a:lt2>
      <a:accent1>
        <a:srgbClr val="082241"/>
      </a:accent1>
      <a:accent2>
        <a:srgbClr val="006393"/>
      </a:accent2>
      <a:accent3>
        <a:srgbClr val="618EB3"/>
      </a:accent3>
      <a:accent4>
        <a:srgbClr val="8FABC8"/>
      </a:accent4>
      <a:accent5>
        <a:srgbClr val="C1CEDF"/>
      </a:accent5>
      <a:accent6>
        <a:srgbClr val="DDE3EC"/>
      </a:accent6>
      <a:hlink>
        <a:srgbClr val="AFDDD1"/>
      </a:hlink>
      <a:folHlink>
        <a:srgbClr val="BEBDB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Sales and Marketing Documents Content Type" ma:contentTypeID="0x01010036118BF251209A4CA42196A4C2C9ABA00044F5302AF70EA143B2E01B33B4434DB7" ma:contentTypeVersion="15" ma:contentTypeDescription="" ma:contentTypeScope="" ma:versionID="affddd422a82fd9c654721df6a635297">
  <xsd:schema xmlns:xsd="http://www.w3.org/2001/XMLSchema" xmlns:xs="http://www.w3.org/2001/XMLSchema" xmlns:p="http://schemas.microsoft.com/office/2006/metadata/properties" xmlns:ns1="http://schemas.microsoft.com/sharepoint/v3" xmlns:ns2="ac443db5-1811-417e-bfdf-61f9a3728221" xmlns:ns3="63ea13cc-e74e-4d33-abe6-b5cdc01d9639" xmlns:ns4="cea7301b-98a6-4708-91df-dd66fbf5d5c2" targetNamespace="http://schemas.microsoft.com/office/2006/metadata/properties" ma:root="true" ma:fieldsID="7d6e768e2ba90eb3ed2077c373396195" ns1:_="" ns2:_="" ns3:_="" ns4:_="">
    <xsd:import namespace="http://schemas.microsoft.com/sharepoint/v3"/>
    <xsd:import namespace="ac443db5-1811-417e-bfdf-61f9a3728221"/>
    <xsd:import namespace="63ea13cc-e74e-4d33-abe6-b5cdc01d9639"/>
    <xsd:import namespace="cea7301b-98a6-4708-91df-dd66fbf5d5c2"/>
    <xsd:element name="properties">
      <xsd:complexType>
        <xsd:sequence>
          <xsd:element name="documentManagement">
            <xsd:complexType>
              <xsd:all>
                <xsd:element ref="ns2:TaxKeywordTaxHTField" minOccurs="0"/>
                <xsd:element ref="ns2:TaxCatchAll" minOccurs="0"/>
                <xsd:element ref="ns2:TaxCatchAllLabel" minOccurs="0"/>
                <xsd:element ref="ns3:o4b5841f0c884b37b7bf931ceaf87135" minOccurs="0"/>
                <xsd:element ref="ns1:PublishingStartDate" minOccurs="0"/>
                <xsd:element ref="ns1:PublishingExpirationDate" minOccurs="0"/>
                <xsd:element ref="ns3:SharedWithUsers" minOccurs="0"/>
                <xsd:element ref="ns3:SharedWithDetails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4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15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443db5-1811-417e-bfdf-61f9a3728221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8" nillable="true" ma:taxonomy="true" ma:internalName="TaxKeywordTaxHTField" ma:taxonomyFieldName="TaxKeyword" ma:displayName="Enterprise Keywords" ma:fieldId="{23f27201-bee3-471e-b2e7-b64fd8b7ca38}" ma:taxonomyMulti="true" ma:sspId="de574272-aace-4539-961e-e6d65101c5e9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description="" ma:hidden="true" ma:list="{e355c7af-a582-4c52-915e-a5aeb0663c8a}" ma:internalName="TaxCatchAll" ma:showField="CatchAllData" ma:web="ac443db5-1811-417e-bfdf-61f9a372822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e355c7af-a582-4c52-915e-a5aeb0663c8a}" ma:internalName="TaxCatchAllLabel" ma:readOnly="true" ma:showField="CatchAllDataLabel" ma:web="ac443db5-1811-417e-bfdf-61f9a372822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ea13cc-e74e-4d33-abe6-b5cdc01d9639" elementFormDefault="qualified">
    <xsd:import namespace="http://schemas.microsoft.com/office/2006/documentManagement/types"/>
    <xsd:import namespace="http://schemas.microsoft.com/office/infopath/2007/PartnerControls"/>
    <xsd:element name="o4b5841f0c884b37b7bf931ceaf87135" ma:index="12" nillable="true" ma:taxonomy="true" ma:internalName="o4b5841f0c884b37b7bf931ceaf87135" ma:taxonomyFieldName="Sales_x0020_and_x0020_Marketing_x0020_Topic" ma:displayName="Sales and Marketing Topic" ma:default="" ma:fieldId="{84b5841f-0c88-4b37-b7bf-931ceaf87135}" ma:sspId="de574272-aace-4539-961e-e6d65101c5e9" ma:termSetId="39662f9e-a00f-4869-ad11-4107c4465bd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aredWithUsers" ma:index="16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a7301b-98a6-4708-91df-dd66fbf5d5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2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21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2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2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4b5841f0c884b37b7bf931ceaf87135 xmlns="63ea13cc-e74e-4d33-abe6-b5cdc01d9639">
      <Terms xmlns="http://schemas.microsoft.com/office/infopath/2007/PartnerControls"/>
    </o4b5841f0c884b37b7bf931ceaf87135>
    <TaxCatchAll xmlns="ac443db5-1811-417e-bfdf-61f9a3728221"/>
    <PublishingExpirationDate xmlns="http://schemas.microsoft.com/sharepoint/v3" xsi:nil="true"/>
    <TaxKeywordTaxHTField xmlns="ac443db5-1811-417e-bfdf-61f9a3728221">
      <Terms xmlns="http://schemas.microsoft.com/office/infopath/2007/PartnerControls"/>
    </TaxKeywordTaxHTField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E50ED570-48EF-46D1-86B5-14EAAD764ED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405A8A7-7DFA-44D1-9B8E-0711576636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c443db5-1811-417e-bfdf-61f9a3728221"/>
    <ds:schemaRef ds:uri="63ea13cc-e74e-4d33-abe6-b5cdc01d9639"/>
    <ds:schemaRef ds:uri="cea7301b-98a6-4708-91df-dd66fbf5d5c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32C77B8-BE18-419C-B6F9-0D6AE9750119}">
  <ds:schemaRefs>
    <ds:schemaRef ds:uri="http://purl.org/dc/dcmitype/"/>
    <ds:schemaRef ds:uri="cea7301b-98a6-4708-91df-dd66fbf5d5c2"/>
    <ds:schemaRef ds:uri="http://schemas.microsoft.com/office/2006/metadata/properties"/>
    <ds:schemaRef ds:uri="http://schemas.microsoft.com/sharepoint/v3"/>
    <ds:schemaRef ds:uri="http://purl.org/dc/terms/"/>
    <ds:schemaRef ds:uri="http://purl.org/dc/elements/1.1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63ea13cc-e74e-4d33-abe6-b5cdc01d9639"/>
    <ds:schemaRef ds:uri="ac443db5-1811-417e-bfdf-61f9a372822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623</Words>
  <Application>Microsoft Macintosh PowerPoint</Application>
  <PresentationFormat>On-screen Show (16:9)</PresentationFormat>
  <Paragraphs>84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Franklin Gothic Book</vt:lpstr>
      <vt:lpstr>Calibri</vt:lpstr>
      <vt:lpstr>Roboto Light</vt:lpstr>
      <vt:lpstr>Office Theme</vt:lpstr>
      <vt:lpstr>PowerPoint Presentation</vt:lpstr>
      <vt:lpstr>Leaders are optimistic about the short term.</vt:lpstr>
      <vt:lpstr>The long-term outlook is even better.</vt:lpstr>
      <vt:lpstr>Revenue defines short-term growth.</vt:lpstr>
      <vt:lpstr>Revenue defines long-term growth.</vt:lpstr>
      <vt:lpstr>New customers and new products lead the way.</vt:lpstr>
      <vt:lpstr>Recession and talent are the biggest blockers.</vt:lpstr>
      <vt:lpstr>Talent and tech are the main growth drivers.</vt:lpstr>
      <vt:lpstr>The customer rules.</vt:lpstr>
      <vt:lpstr>The customer rules.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Carrie James</dc:creator>
  <cp:lastModifiedBy>Dean Chung</cp:lastModifiedBy>
  <cp:revision>47</cp:revision>
  <dcterms:created xsi:type="dcterms:W3CDTF">2016-04-06T15:43:46Z</dcterms:created>
  <dcterms:modified xsi:type="dcterms:W3CDTF">2022-12-08T14:55:23Z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0x01010036118BF251209A4CA42196A4C2C9ABA00044F5302AF70EA143B2E01B33B4434DB7</vt:lpwstr>
  </property>
  <property fmtid="{D5CDD505-2E9C-101B-9397-08002B2CF9AE}" pid="3" name="TaxKeyword">
    <vt:lpwstr/>
  </property>
  <property fmtid="{D5CDD505-2E9C-101B-9397-08002B2CF9AE}" pid="4" name="Sales and Marketing Topic">
    <vt:lpwstr/>
  </property>
  <property fmtid="{D5CDD505-2E9C-101B-9397-08002B2CF9AE}" pid="5" name="AuthorIds_UIVersion_512">
    <vt:lpwstr>47</vt:lpwstr>
  </property>
</Properties>
</file>