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03" r:id="rId4"/>
  </p:sldMasterIdLst>
  <p:notesMasterIdLst>
    <p:notesMasterId r:id="rId15"/>
  </p:notesMasterIdLst>
  <p:handoutMasterIdLst>
    <p:handoutMasterId r:id="rId16"/>
  </p:handoutMasterIdLst>
  <p:sldIdLst>
    <p:sldId id="2141410545" r:id="rId5"/>
    <p:sldId id="2141410546" r:id="rId6"/>
    <p:sldId id="2141410547" r:id="rId7"/>
    <p:sldId id="2141410548" r:id="rId8"/>
    <p:sldId id="2141410549" r:id="rId9"/>
    <p:sldId id="2141410550" r:id="rId10"/>
    <p:sldId id="2141410551" r:id="rId11"/>
    <p:sldId id="2141410552" r:id="rId12"/>
    <p:sldId id="2141410553" r:id="rId13"/>
    <p:sldId id="2141410554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anklin Gothic Book" panose="020B0503020102020204" pitchFamily="34" charset="0"/>
      <p:regular r:id="rId21"/>
      <p:italic r:id="rId22"/>
    </p:embeddedFont>
    <p:embeddedFont>
      <p:font typeface="Roboto Light" panose="020000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6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oke England Lee" initials="BEL" lastIdx="5" clrIdx="0"/>
  <p:cmAuthor id="2" name="mott.kendal@gmail.com" initials="m" lastIdx="5" clrIdx="1"/>
  <p:cmAuthor id="3" name="Steve Budd" initials="SB" lastIdx="10" clrIdx="2">
    <p:extLst>
      <p:ext uri="{19B8F6BF-5375-455C-9EA6-DF929625EA0E}">
        <p15:presenceInfo xmlns:p15="http://schemas.microsoft.com/office/powerpoint/2012/main" userId="S-1-5-21-64690814-2474331639-2337774507-1206" providerId="AD"/>
      </p:ext>
    </p:extLst>
  </p:cmAuthor>
  <p:cmAuthor id="4" name="Kimberley Wadsworth" initials="KW" lastIdx="3" clrIdx="3">
    <p:extLst>
      <p:ext uri="{19B8F6BF-5375-455C-9EA6-DF929625EA0E}">
        <p15:presenceInfo xmlns:p15="http://schemas.microsoft.com/office/powerpoint/2012/main" userId="S::K.Wadsworth@procurementleaders.com::acfa17c4-b4da-4617-ad95-d1a0c5718a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7E26"/>
    <a:srgbClr val="000000"/>
    <a:srgbClr val="666666"/>
    <a:srgbClr val="008E7F"/>
    <a:srgbClr val="B19F66"/>
    <a:srgbClr val="E03A42"/>
    <a:srgbClr val="B3B7BC"/>
    <a:srgbClr val="F9F9F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5226" autoAdjust="0"/>
  </p:normalViewPr>
  <p:slideViewPr>
    <p:cSldViewPr>
      <p:cViewPr varScale="1">
        <p:scale>
          <a:sx n="165" d="100"/>
          <a:sy n="165" d="100"/>
        </p:scale>
        <p:origin x="752" y="184"/>
      </p:cViewPr>
      <p:guideLst>
        <p:guide orient="horz" pos="985"/>
        <p:guide pos="36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How do you rate your company’s short-term growth prospects (next one to three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Outlook!$G$27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(Outlook!$F$28,Outlook!$F$34)</c:f>
              <c:strCache>
                <c:ptCount val="2"/>
                <c:pt idx="0">
                  <c:v>Business Services</c:v>
                </c:pt>
                <c:pt idx="1">
                  <c:v>Average</c:v>
                </c:pt>
              </c:strCache>
            </c:strRef>
          </c:cat>
          <c:val>
            <c:numRef>
              <c:f>(Outlook!$G$28,Outlook!$G$34)</c:f>
              <c:numCache>
                <c:formatCode>0%</c:formatCode>
                <c:ptCount val="2"/>
                <c:pt idx="0">
                  <c:v>0.36363636363636365</c:v>
                </c:pt>
                <c:pt idx="1">
                  <c:v>0.17857142857142858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33-4FE3-A0C9-3FC25E339268}"/>
            </c:ext>
          </c:extLst>
        </c:ser>
        <c:ser>
          <c:idx val="1"/>
          <c:order val="1"/>
          <c:tx>
            <c:strRef>
              <c:f>Outlook!$H$27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(Outlook!$F$28,Outlook!$F$34)</c:f>
              <c:strCache>
                <c:ptCount val="2"/>
                <c:pt idx="0">
                  <c:v>Business Services</c:v>
                </c:pt>
                <c:pt idx="1">
                  <c:v>Average</c:v>
                </c:pt>
              </c:strCache>
            </c:strRef>
          </c:cat>
          <c:val>
            <c:numRef>
              <c:f>(Outlook!$H$28,Outlook!$H$34)</c:f>
              <c:numCache>
                <c:formatCode>0%</c:formatCode>
                <c:ptCount val="2"/>
                <c:pt idx="0">
                  <c:v>0.54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33-4FE3-A0C9-3FC25E339268}"/>
            </c:ext>
          </c:extLst>
        </c:ser>
        <c:ser>
          <c:idx val="2"/>
          <c:order val="2"/>
          <c:tx>
            <c:strRef>
              <c:f>Outlook!$I$27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(Outlook!$F$28,Outlook!$F$34)</c:f>
              <c:strCache>
                <c:ptCount val="2"/>
                <c:pt idx="0">
                  <c:v>Business Services</c:v>
                </c:pt>
                <c:pt idx="1">
                  <c:v>Average</c:v>
                </c:pt>
              </c:strCache>
            </c:strRef>
          </c:cat>
          <c:val>
            <c:numRef>
              <c:f>(Outlook!$I$28,Outlook!$I$34)</c:f>
              <c:numCache>
                <c:formatCode>0%</c:formatCode>
                <c:ptCount val="2"/>
                <c:pt idx="0">
                  <c:v>4.5454545454545456E-2</c:v>
                </c:pt>
                <c:pt idx="1">
                  <c:v>0.25510204081632654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33-4FE3-A0C9-3FC25E339268}"/>
            </c:ext>
          </c:extLst>
        </c:ser>
        <c:ser>
          <c:idx val="3"/>
          <c:order val="3"/>
          <c:tx>
            <c:strRef>
              <c:f>Outlook!$J$27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(Outlook!$F$28,Outlook!$F$34)</c:f>
              <c:strCache>
                <c:ptCount val="2"/>
                <c:pt idx="0">
                  <c:v>Business Services</c:v>
                </c:pt>
                <c:pt idx="1">
                  <c:v>Average</c:v>
                </c:pt>
              </c:strCache>
            </c:strRef>
          </c:cat>
          <c:val>
            <c:numRef>
              <c:f>(Outlook!$J$28,Outlook!$J$34)</c:f>
              <c:numCache>
                <c:formatCode>0%</c:formatCode>
                <c:ptCount val="2"/>
                <c:pt idx="0">
                  <c:v>4.5454545454545456E-2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33-4FE3-A0C9-3FC25E339268}"/>
            </c:ext>
          </c:extLst>
        </c:ser>
        <c:ser>
          <c:idx val="4"/>
          <c:order val="4"/>
          <c:tx>
            <c:strRef>
              <c:f>Outlook!$K$27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0.1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33-4FE3-A0C9-3FC25E3392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(Outlook!$F$28,Outlook!$F$34)</c:f>
              <c:strCache>
                <c:ptCount val="2"/>
                <c:pt idx="0">
                  <c:v>Business Services</c:v>
                </c:pt>
                <c:pt idx="1">
                  <c:v>Average</c:v>
                </c:pt>
              </c:strCache>
            </c:strRef>
          </c:cat>
          <c:val>
            <c:numRef>
              <c:f>(Outlook!$K$28,Outlook!$K$34)</c:f>
              <c:numCache>
                <c:formatCode>0%</c:formatCode>
                <c:ptCount val="2"/>
                <c:pt idx="1">
                  <c:v>5.1020408163265302E-3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33-4FE3-A0C9-3FC25E3392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44263584"/>
        <c:axId val="1944262336"/>
      </c:barChart>
      <c:catAx>
        <c:axId val="19442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262336"/>
        <c:crosses val="autoZero"/>
        <c:auto val="1"/>
        <c:lblAlgn val="ctr"/>
        <c:lblOffset val="100"/>
        <c:noMultiLvlLbl val="0"/>
      </c:catAx>
      <c:valAx>
        <c:axId val="194426233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26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company’s long-term growth prospects (three</a:t>
            </a:r>
            <a:r>
              <a:rPr lang="en-GB" baseline="0" dirty="0"/>
              <a:t> to five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Outlook!$AF$27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(Outlook!$AE$28,Outlook!$AE$34)</c:f>
              <c:strCache>
                <c:ptCount val="2"/>
                <c:pt idx="0">
                  <c:v>Business Services</c:v>
                </c:pt>
                <c:pt idx="1">
                  <c:v>Average</c:v>
                </c:pt>
              </c:strCache>
            </c:strRef>
          </c:cat>
          <c:val>
            <c:numRef>
              <c:f>(Outlook!$AF$28,Outlook!$AF$34)</c:f>
              <c:numCache>
                <c:formatCode>0%</c:formatCode>
                <c:ptCount val="2"/>
                <c:pt idx="0">
                  <c:v>0.7142857142857143</c:v>
                </c:pt>
                <c:pt idx="1">
                  <c:v>0.45128205128205129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25-4169-AC4F-96683DAB96D9}"/>
            </c:ext>
          </c:extLst>
        </c:ser>
        <c:ser>
          <c:idx val="1"/>
          <c:order val="1"/>
          <c:tx>
            <c:strRef>
              <c:f>Outlook!$AG$27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(Outlook!$AE$28,Outlook!$AE$34)</c:f>
              <c:strCache>
                <c:ptCount val="2"/>
                <c:pt idx="0">
                  <c:v>Business Services</c:v>
                </c:pt>
                <c:pt idx="1">
                  <c:v>Average</c:v>
                </c:pt>
              </c:strCache>
            </c:strRef>
          </c:cat>
          <c:val>
            <c:numRef>
              <c:f>(Outlook!$AG$28,Outlook!$AG$34)</c:f>
              <c:numCache>
                <c:formatCode>0%</c:formatCode>
                <c:ptCount val="2"/>
                <c:pt idx="0">
                  <c:v>0.23809523809523808</c:v>
                </c:pt>
                <c:pt idx="1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25-4169-AC4F-96683DAB96D9}"/>
            </c:ext>
          </c:extLst>
        </c:ser>
        <c:ser>
          <c:idx val="2"/>
          <c:order val="2"/>
          <c:tx>
            <c:strRef>
              <c:f>Outlook!$AH$27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(Outlook!$AE$28,Outlook!$AE$34)</c:f>
              <c:strCache>
                <c:ptCount val="2"/>
                <c:pt idx="0">
                  <c:v>Business Services</c:v>
                </c:pt>
                <c:pt idx="1">
                  <c:v>Average</c:v>
                </c:pt>
              </c:strCache>
            </c:strRef>
          </c:cat>
          <c:val>
            <c:numRef>
              <c:f>(Outlook!$AH$28,Outlook!$AH$34)</c:f>
              <c:numCache>
                <c:formatCode>0%</c:formatCode>
                <c:ptCount val="2"/>
                <c:pt idx="0">
                  <c:v>4.7619047619047616E-2</c:v>
                </c:pt>
                <c:pt idx="1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25-4169-AC4F-96683DAB96D9}"/>
            </c:ext>
          </c:extLst>
        </c:ser>
        <c:ser>
          <c:idx val="3"/>
          <c:order val="3"/>
          <c:tx>
            <c:strRef>
              <c:f>Outlook!$AI$27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405035652286384E-3"/>
                  <c:y val="-0.128268576218803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25-4169-AC4F-96683DAB9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(Outlook!$AE$28,Outlook!$AE$34)</c:f>
              <c:strCache>
                <c:ptCount val="2"/>
                <c:pt idx="0">
                  <c:v>Business Services</c:v>
                </c:pt>
                <c:pt idx="1">
                  <c:v>Average</c:v>
                </c:pt>
              </c:strCache>
            </c:strRef>
          </c:cat>
          <c:val>
            <c:numRef>
              <c:f>(Outlook!$AI$28,Outlook!$AI$34)</c:f>
              <c:numCache>
                <c:formatCode>0%</c:formatCode>
                <c:ptCount val="2"/>
                <c:pt idx="1">
                  <c:v>1.0256410256410256E-2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25-4169-AC4F-96683DAB96D9}"/>
            </c:ext>
          </c:extLst>
        </c:ser>
        <c:ser>
          <c:idx val="4"/>
          <c:order val="4"/>
          <c:tx>
            <c:strRef>
              <c:f>Outlook!$AJ$27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(Outlook!$AE$28,Outlook!$AE$34)</c:f>
              <c:strCache>
                <c:ptCount val="2"/>
                <c:pt idx="0">
                  <c:v>Business Services</c:v>
                </c:pt>
                <c:pt idx="1">
                  <c:v>Average</c:v>
                </c:pt>
              </c:strCache>
            </c:strRef>
          </c:cat>
          <c:val>
            <c:numRef>
              <c:f>(Outlook!$AJ$28,Outlook!$AJ$34)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1F25-4169-AC4F-96683DAB96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33210223"/>
        <c:axId val="1033207311"/>
      </c:barChart>
      <c:catAx>
        <c:axId val="1033210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207311"/>
        <c:crosses val="autoZero"/>
        <c:auto val="1"/>
        <c:lblAlgn val="ctr"/>
        <c:lblOffset val="100"/>
        <c:noMultiLvlLbl val="0"/>
      </c:catAx>
      <c:valAx>
        <c:axId val="1033207311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210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How does your company primarily define growth in the short term (next 1-3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'ST growth def'!$G$46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def'!$F$47:$F$48</c:f>
              <c:strCache>
                <c:ptCount val="2"/>
                <c:pt idx="0">
                  <c:v>Business Services</c:v>
                </c:pt>
                <c:pt idx="1">
                  <c:v>Average</c:v>
                </c:pt>
              </c:strCache>
            </c:strRef>
          </c:cat>
          <c:val>
            <c:numRef>
              <c:f>'ST growth def'!$G$47:$G$48</c:f>
              <c:numCache>
                <c:formatCode>0%</c:formatCode>
                <c:ptCount val="2"/>
                <c:pt idx="0">
                  <c:v>0.63636363636363635</c:v>
                </c:pt>
                <c:pt idx="1">
                  <c:v>0.42465753424657532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5-4314-9419-898D3726CEB8}"/>
            </c:ext>
          </c:extLst>
        </c:ser>
        <c:ser>
          <c:idx val="1"/>
          <c:order val="1"/>
          <c:tx>
            <c:strRef>
              <c:f>'ST growth def'!$H$46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def'!$F$47:$F$48</c:f>
              <c:strCache>
                <c:ptCount val="2"/>
                <c:pt idx="0">
                  <c:v>Business Services</c:v>
                </c:pt>
                <c:pt idx="1">
                  <c:v>Average</c:v>
                </c:pt>
              </c:strCache>
            </c:strRef>
          </c:cat>
          <c:val>
            <c:numRef>
              <c:f>'ST growth def'!$H$47:$H$48</c:f>
              <c:numCache>
                <c:formatCode>0%</c:formatCode>
                <c:ptCount val="2"/>
                <c:pt idx="0">
                  <c:v>0.13636363636363635</c:v>
                </c:pt>
                <c:pt idx="1">
                  <c:v>0.23744292237442921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15-4314-9419-898D3726CEB8}"/>
            </c:ext>
          </c:extLst>
        </c:ser>
        <c:ser>
          <c:idx val="2"/>
          <c:order val="2"/>
          <c:tx>
            <c:strRef>
              <c:f>'ST growth def'!$I$46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def'!$F$47:$F$48</c:f>
              <c:strCache>
                <c:ptCount val="2"/>
                <c:pt idx="0">
                  <c:v>Business Services</c:v>
                </c:pt>
                <c:pt idx="1">
                  <c:v>Average</c:v>
                </c:pt>
              </c:strCache>
            </c:strRef>
          </c:cat>
          <c:val>
            <c:numRef>
              <c:f>'ST growth def'!$I$47:$I$48</c:f>
              <c:numCache>
                <c:formatCode>0%</c:formatCode>
                <c:ptCount val="2"/>
                <c:pt idx="0">
                  <c:v>0.13636363636363635</c:v>
                </c:pt>
                <c:pt idx="1">
                  <c:v>0.12785388127853881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15-4314-9419-898D3726CEB8}"/>
            </c:ext>
          </c:extLst>
        </c:ser>
        <c:ser>
          <c:idx val="3"/>
          <c:order val="3"/>
          <c:tx>
            <c:strRef>
              <c:f>'ST growth def'!$J$46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def'!$F$47:$F$48</c:f>
              <c:strCache>
                <c:ptCount val="2"/>
                <c:pt idx="0">
                  <c:v>Business Services</c:v>
                </c:pt>
                <c:pt idx="1">
                  <c:v>Average</c:v>
                </c:pt>
              </c:strCache>
            </c:strRef>
          </c:cat>
          <c:val>
            <c:numRef>
              <c:f>'ST growth def'!$J$47:$J$48</c:f>
              <c:numCache>
                <c:formatCode>0%</c:formatCode>
                <c:ptCount val="2"/>
                <c:pt idx="0">
                  <c:v>0.08</c:v>
                </c:pt>
                <c:pt idx="1">
                  <c:v>9.1324200913242004E-2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15-4314-9419-898D3726CEB8}"/>
            </c:ext>
          </c:extLst>
        </c:ser>
        <c:ser>
          <c:idx val="4"/>
          <c:order val="4"/>
          <c:tx>
            <c:strRef>
              <c:f>'ST growth def'!$K$46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def'!$F$47:$F$48</c:f>
              <c:strCache>
                <c:ptCount val="2"/>
                <c:pt idx="0">
                  <c:v>Business Services</c:v>
                </c:pt>
                <c:pt idx="1">
                  <c:v>Average</c:v>
                </c:pt>
              </c:strCache>
            </c:strRef>
          </c:cat>
          <c:val>
            <c:numRef>
              <c:f>'ST growth def'!$K$47:$K$48</c:f>
              <c:numCache>
                <c:formatCode>0%</c:formatCode>
                <c:ptCount val="2"/>
                <c:pt idx="1">
                  <c:v>0.11872146118721461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15-4314-9419-898D3726CE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87584575"/>
        <c:axId val="687585407"/>
      </c:barChart>
      <c:catAx>
        <c:axId val="687584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85407"/>
        <c:crosses val="autoZero"/>
        <c:auto val="1"/>
        <c:lblAlgn val="ctr"/>
        <c:lblOffset val="100"/>
        <c:noMultiLvlLbl val="0"/>
      </c:catAx>
      <c:valAx>
        <c:axId val="687585407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584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does your company primarily define growth in the long term (three</a:t>
            </a:r>
            <a:r>
              <a:rPr lang="en-GB" baseline="0" dirty="0"/>
              <a:t> to five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'LT growth def'!$G$27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def'!$F$28:$F$29</c:f>
              <c:strCache>
                <c:ptCount val="2"/>
                <c:pt idx="0">
                  <c:v>Business Services</c:v>
                </c:pt>
                <c:pt idx="1">
                  <c:v>Average</c:v>
                </c:pt>
              </c:strCache>
            </c:strRef>
          </c:cat>
          <c:val>
            <c:numRef>
              <c:f>'LT growth def'!$G$28:$G$29</c:f>
              <c:numCache>
                <c:formatCode>0%</c:formatCode>
                <c:ptCount val="2"/>
                <c:pt idx="0">
                  <c:v>0.45454545454545453</c:v>
                </c:pt>
                <c:pt idx="1">
                  <c:v>0.26027397260273971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D9-4FA6-9F70-8C10859616D0}"/>
            </c:ext>
          </c:extLst>
        </c:ser>
        <c:ser>
          <c:idx val="1"/>
          <c:order val="1"/>
          <c:tx>
            <c:strRef>
              <c:f>'LT growth def'!$H$27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def'!$F$28:$F$29</c:f>
              <c:strCache>
                <c:ptCount val="2"/>
                <c:pt idx="0">
                  <c:v>Business Services</c:v>
                </c:pt>
                <c:pt idx="1">
                  <c:v>Average</c:v>
                </c:pt>
              </c:strCache>
            </c:strRef>
          </c:cat>
          <c:val>
            <c:numRef>
              <c:f>'LT growth def'!$H$28:$H$29</c:f>
              <c:numCache>
                <c:formatCode>0%</c:formatCode>
                <c:ptCount val="2"/>
                <c:pt idx="0">
                  <c:v>0.27272727272727271</c:v>
                </c:pt>
                <c:pt idx="1">
                  <c:v>0.30136986301369861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D9-4FA6-9F70-8C10859616D0}"/>
            </c:ext>
          </c:extLst>
        </c:ser>
        <c:ser>
          <c:idx val="2"/>
          <c:order val="2"/>
          <c:tx>
            <c:strRef>
              <c:f>'LT growth def'!$I$27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def'!$F$28:$F$29</c:f>
              <c:strCache>
                <c:ptCount val="2"/>
                <c:pt idx="0">
                  <c:v>Business Services</c:v>
                </c:pt>
                <c:pt idx="1">
                  <c:v>Average</c:v>
                </c:pt>
              </c:strCache>
            </c:strRef>
          </c:cat>
          <c:val>
            <c:numRef>
              <c:f>'LT growth def'!$I$28:$I$29</c:f>
              <c:numCache>
                <c:formatCode>0%</c:formatCode>
                <c:ptCount val="2"/>
                <c:pt idx="0">
                  <c:v>0.22727272727272727</c:v>
                </c:pt>
                <c:pt idx="1">
                  <c:v>0.25570776255707761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D9-4FA6-9F70-8C10859616D0}"/>
            </c:ext>
          </c:extLst>
        </c:ser>
        <c:ser>
          <c:idx val="3"/>
          <c:order val="3"/>
          <c:tx>
            <c:strRef>
              <c:f>'LT growth def'!$J$27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def'!$F$28:$F$29</c:f>
              <c:strCache>
                <c:ptCount val="2"/>
                <c:pt idx="0">
                  <c:v>Business Services</c:v>
                </c:pt>
                <c:pt idx="1">
                  <c:v>Average</c:v>
                </c:pt>
              </c:strCache>
            </c:strRef>
          </c:cat>
          <c:val>
            <c:numRef>
              <c:f>'LT growth def'!$J$28:$J$29</c:f>
              <c:numCache>
                <c:formatCode>0%</c:formatCode>
                <c:ptCount val="2"/>
                <c:pt idx="0">
                  <c:v>4.5454545454545456E-2</c:v>
                </c:pt>
                <c:pt idx="1">
                  <c:v>0.14155251141552511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D9-4FA6-9F70-8C10859616D0}"/>
            </c:ext>
          </c:extLst>
        </c:ser>
        <c:ser>
          <c:idx val="4"/>
          <c:order val="4"/>
          <c:tx>
            <c:strRef>
              <c:f>'LT growth def'!$K$27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def'!$F$28:$F$29</c:f>
              <c:strCache>
                <c:ptCount val="2"/>
                <c:pt idx="0">
                  <c:v>Business Services</c:v>
                </c:pt>
                <c:pt idx="1">
                  <c:v>Average</c:v>
                </c:pt>
              </c:strCache>
            </c:strRef>
          </c:cat>
          <c:val>
            <c:numRef>
              <c:f>'LT growth def'!$K$28:$K$29</c:f>
              <c:numCache>
                <c:formatCode>0%</c:formatCode>
                <c:ptCount val="2"/>
                <c:pt idx="1">
                  <c:v>4.1095890410958902E-2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D9-4FA6-9F70-8C10859616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3966959"/>
        <c:axId val="1273966543"/>
      </c:barChart>
      <c:catAx>
        <c:axId val="12739669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966543"/>
        <c:crosses val="autoZero"/>
        <c:auto val="1"/>
        <c:lblAlgn val="ctr"/>
        <c:lblOffset val="100"/>
        <c:noMultiLvlLbl val="0"/>
      </c:catAx>
      <c:valAx>
        <c:axId val="1273966543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966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What do you see as the main barriers to your company’s short-term (one-</a:t>
            </a:r>
            <a:r>
              <a:rPr lang="en-GB" baseline="0" dirty="0"/>
              <a:t> to three-</a:t>
            </a:r>
            <a:r>
              <a:rPr lang="en-GB" dirty="0"/>
              <a:t>year) growth plans?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Barriers!$M$28</c:f>
              <c:strCache>
                <c:ptCount val="1"/>
                <c:pt idx="0">
                  <c:v>Business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4112718414712178E-3"/>
                  <c:y val="1.63790446245136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2F-4087-83A9-E5BAE8EEA869}"/>
                </c:ext>
              </c:extLst>
            </c:dLbl>
            <c:dLbl>
              <c:idx val="3"/>
              <c:layout>
                <c:manualLayout>
                  <c:x val="2.4112718414711293E-3"/>
                  <c:y val="8.1895223122567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2F-4087-83A9-E5BAE8EEA869}"/>
                </c:ext>
              </c:extLst>
            </c:dLbl>
            <c:dLbl>
              <c:idx val="5"/>
              <c:layout>
                <c:manualLayout>
                  <c:x val="0"/>
                  <c:y val="1.2284283468385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2F-4087-83A9-E5BAE8EEA869}"/>
                </c:ext>
              </c:extLst>
            </c:dLbl>
            <c:dLbl>
              <c:idx val="6"/>
              <c:layout>
                <c:manualLayout>
                  <c:x val="-1.2056359207356176E-2"/>
                  <c:y val="2.45685669367703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2F-4087-83A9-E5BAE8EEA8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Barriers!$N$27:$W$27</c:f>
              <c:strCache>
                <c:ptCount val="10"/>
                <c:pt idx="0">
                  <c:v>ESG regulations</c:v>
                </c:pt>
                <c:pt idx="1">
                  <c:v>Raw material shortages</c:v>
                </c:pt>
                <c:pt idx="2">
                  <c:v>Other</c:v>
                </c:pt>
                <c:pt idx="3">
                  <c:v>Supply chain delays</c:v>
                </c:pt>
                <c:pt idx="4">
                  <c:v>Geopolitics</c:v>
                </c:pt>
                <c:pt idx="5">
                  <c:v>Interest rate increases</c:v>
                </c:pt>
                <c:pt idx="6">
                  <c:v>Budget constraints</c:v>
                </c:pt>
                <c:pt idx="7">
                  <c:v>Inflation</c:v>
                </c:pt>
                <c:pt idx="8">
                  <c:v>Labor/talent shortages</c:v>
                </c:pt>
                <c:pt idx="9">
                  <c:v>Potential recession</c:v>
                </c:pt>
              </c:strCache>
            </c:strRef>
          </c:cat>
          <c:val>
            <c:numRef>
              <c:f>Barriers!$N$28:$W$28</c:f>
              <c:numCache>
                <c:formatCode>0%</c:formatCode>
                <c:ptCount val="10"/>
                <c:pt idx="1">
                  <c:v>4.5454545454545456E-2</c:v>
                </c:pt>
                <c:pt idx="2">
                  <c:v>9.0909090909090912E-2</c:v>
                </c:pt>
                <c:pt idx="3">
                  <c:v>0.18181818181818182</c:v>
                </c:pt>
                <c:pt idx="4">
                  <c:v>0.22727272727272727</c:v>
                </c:pt>
                <c:pt idx="5">
                  <c:v>0.27272727272727271</c:v>
                </c:pt>
                <c:pt idx="6">
                  <c:v>0.36363636363636365</c:v>
                </c:pt>
                <c:pt idx="7">
                  <c:v>0.40909090909090912</c:v>
                </c:pt>
                <c:pt idx="8">
                  <c:v>0.77272727272727271</c:v>
                </c:pt>
                <c:pt idx="9">
                  <c:v>0.81818181818181823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0-4DA6-B6A0-65C05C9093B7}"/>
            </c:ext>
          </c:extLst>
        </c:ser>
        <c:ser>
          <c:idx val="1"/>
          <c:order val="1"/>
          <c:tx>
            <c:strRef>
              <c:f>Barriers!$M$29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2.4112718414712178E-3"/>
                  <c:y val="-4.09476115612840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2F-4087-83A9-E5BAE8EEA8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Barriers!$N$27:$W$27</c:f>
              <c:strCache>
                <c:ptCount val="10"/>
                <c:pt idx="0">
                  <c:v>ESG regulations</c:v>
                </c:pt>
                <c:pt idx="1">
                  <c:v>Raw material shortages</c:v>
                </c:pt>
                <c:pt idx="2">
                  <c:v>Other</c:v>
                </c:pt>
                <c:pt idx="3">
                  <c:v>Supply chain delays</c:v>
                </c:pt>
                <c:pt idx="4">
                  <c:v>Geopolitics</c:v>
                </c:pt>
                <c:pt idx="5">
                  <c:v>Interest rate increases</c:v>
                </c:pt>
                <c:pt idx="6">
                  <c:v>Budget constraints</c:v>
                </c:pt>
                <c:pt idx="7">
                  <c:v>Inflation</c:v>
                </c:pt>
                <c:pt idx="8">
                  <c:v>Labor/talent shortages</c:v>
                </c:pt>
                <c:pt idx="9">
                  <c:v>Potential recession</c:v>
                </c:pt>
              </c:strCache>
            </c:strRef>
          </c:cat>
          <c:val>
            <c:numRef>
              <c:f>Barriers!$N$29:$W$29</c:f>
              <c:numCache>
                <c:formatCode>0%</c:formatCode>
                <c:ptCount val="10"/>
                <c:pt idx="0">
                  <c:v>5.9633027522935783E-2</c:v>
                </c:pt>
                <c:pt idx="1">
                  <c:v>0.23394495412844038</c:v>
                </c:pt>
                <c:pt idx="2">
                  <c:v>6.8807339449541288E-2</c:v>
                </c:pt>
                <c:pt idx="3">
                  <c:v>0.41284403669724773</c:v>
                </c:pt>
                <c:pt idx="4">
                  <c:v>0.33486238532110091</c:v>
                </c:pt>
                <c:pt idx="5">
                  <c:v>0.26146788990825687</c:v>
                </c:pt>
                <c:pt idx="6">
                  <c:v>0.36238532110091742</c:v>
                </c:pt>
                <c:pt idx="7">
                  <c:v>0.6330275229357798</c:v>
                </c:pt>
                <c:pt idx="8">
                  <c:v>0.67889908256880738</c:v>
                </c:pt>
                <c:pt idx="9">
                  <c:v>0.66972477064220182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D0-4DA6-B6A0-65C05C9093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7258496"/>
        <c:axId val="1117242272"/>
      </c:barChart>
      <c:catAx>
        <c:axId val="1117258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242272"/>
        <c:crosses val="autoZero"/>
        <c:auto val="1"/>
        <c:lblAlgn val="ctr"/>
        <c:lblOffset val="100"/>
        <c:noMultiLvlLbl val="0"/>
      </c:catAx>
      <c:valAx>
        <c:axId val="111724227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25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 of the following external factors do you see as most beneficial to your company’s short-term (one-</a:t>
            </a:r>
            <a:r>
              <a:rPr lang="en-GB" baseline="0" dirty="0"/>
              <a:t> to three-</a:t>
            </a:r>
            <a:r>
              <a:rPr lang="en-GB" dirty="0"/>
              <a:t>year) growth plans?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Accelerators!$K$28</c:f>
              <c:strCache>
                <c:ptCount val="1"/>
                <c:pt idx="0">
                  <c:v>Business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Accelerators!$L$27:$S$27</c:f>
              <c:strCache>
                <c:ptCount val="8"/>
                <c:pt idx="0">
                  <c:v>New trade agreements</c:v>
                </c:pt>
                <c:pt idx="1">
                  <c:v>Other</c:v>
                </c:pt>
                <c:pt idx="2">
                  <c:v>Easing of supply constraints</c:v>
                </c:pt>
                <c:pt idx="3">
                  <c:v>Changing consumer spending patterns</c:v>
                </c:pt>
                <c:pt idx="4">
                  <c:v>Growing demand for ethical and sustainable products</c:v>
                </c:pt>
                <c:pt idx="5">
                  <c:v>Advances in technology</c:v>
                </c:pt>
                <c:pt idx="6">
                  <c:v>Favorable M&amp;A environment</c:v>
                </c:pt>
                <c:pt idx="7">
                  <c:v>Easing of the talent shortage</c:v>
                </c:pt>
              </c:strCache>
            </c:strRef>
          </c:cat>
          <c:val>
            <c:numRef>
              <c:f>Accelerators!$L$28:$S$28</c:f>
              <c:numCache>
                <c:formatCode>0%</c:formatCode>
                <c:ptCount val="8"/>
                <c:pt idx="0">
                  <c:v>4.5454545454545456E-2</c:v>
                </c:pt>
                <c:pt idx="1">
                  <c:v>0.13636363636363635</c:v>
                </c:pt>
                <c:pt idx="2">
                  <c:v>0.18181818181818182</c:v>
                </c:pt>
                <c:pt idx="3">
                  <c:v>0.31818181818181818</c:v>
                </c:pt>
                <c:pt idx="4">
                  <c:v>0.36363636363636365</c:v>
                </c:pt>
                <c:pt idx="5">
                  <c:v>0.5</c:v>
                </c:pt>
                <c:pt idx="6">
                  <c:v>0.5</c:v>
                </c:pt>
                <c:pt idx="7">
                  <c:v>0.68181818181818177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C6-424B-91C8-4D70169B4EDE}"/>
            </c:ext>
          </c:extLst>
        </c:ser>
        <c:ser>
          <c:idx val="1"/>
          <c:order val="1"/>
          <c:tx>
            <c:strRef>
              <c:f>Accelerators!$K$29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960492277791549E-3"/>
                  <c:y val="-1.09798365819912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30-4179-BDD7-3951308456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Accelerators!$L$27:$S$27</c:f>
              <c:strCache>
                <c:ptCount val="8"/>
                <c:pt idx="0">
                  <c:v>New trade agreements</c:v>
                </c:pt>
                <c:pt idx="1">
                  <c:v>Other</c:v>
                </c:pt>
                <c:pt idx="2">
                  <c:v>Easing of supply constraints</c:v>
                </c:pt>
                <c:pt idx="3">
                  <c:v>Changing consumer spending patterns</c:v>
                </c:pt>
                <c:pt idx="4">
                  <c:v>Growing demand for ethical and sustainable products</c:v>
                </c:pt>
                <c:pt idx="5">
                  <c:v>Advances in technology</c:v>
                </c:pt>
                <c:pt idx="6">
                  <c:v>Favorable M&amp;A environment</c:v>
                </c:pt>
                <c:pt idx="7">
                  <c:v>Easing of the talent shortage</c:v>
                </c:pt>
              </c:strCache>
            </c:strRef>
          </c:cat>
          <c:val>
            <c:numRef>
              <c:f>Accelerators!$L$29:$S$29</c:f>
              <c:numCache>
                <c:formatCode>0%</c:formatCode>
                <c:ptCount val="8"/>
                <c:pt idx="0">
                  <c:v>5.5045871559633031E-2</c:v>
                </c:pt>
                <c:pt idx="1">
                  <c:v>7.7981651376146793E-2</c:v>
                </c:pt>
                <c:pt idx="2">
                  <c:v>0.43577981651376146</c:v>
                </c:pt>
                <c:pt idx="3">
                  <c:v>0.37155963302752293</c:v>
                </c:pt>
                <c:pt idx="4">
                  <c:v>0.30275229357798167</c:v>
                </c:pt>
                <c:pt idx="5">
                  <c:v>0.59174311926605505</c:v>
                </c:pt>
                <c:pt idx="6">
                  <c:v>0.43577981651376146</c:v>
                </c:pt>
                <c:pt idx="7">
                  <c:v>0.54128440366972475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C6-424B-91C8-4D70169B4E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1380672"/>
        <c:axId val="491360288"/>
      </c:barChart>
      <c:catAx>
        <c:axId val="49138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360288"/>
        <c:crosses val="autoZero"/>
        <c:auto val="1"/>
        <c:lblAlgn val="ctr"/>
        <c:lblOffset val="100"/>
        <c:noMultiLvlLbl val="0"/>
      </c:catAx>
      <c:valAx>
        <c:axId val="49136028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38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short term (one to three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'ST stakeholders'!$E$30</c:f>
              <c:strCache>
                <c:ptCount val="1"/>
                <c:pt idx="0">
                  <c:v>Business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stakeholders'!$F$29:$L$29</c:f>
              <c:strCache>
                <c:ptCount val="7"/>
                <c:pt idx="0">
                  <c:v>Suppliers</c:v>
                </c:pt>
                <c:pt idx="1">
                  <c:v>Communities</c:v>
                </c:pt>
                <c:pt idx="2">
                  <c:v>Other</c:v>
                </c:pt>
                <c:pt idx="3">
                  <c:v>Employees</c:v>
                </c:pt>
                <c:pt idx="4">
                  <c:v>Board of directors</c:v>
                </c:pt>
                <c:pt idx="5">
                  <c:v>Investors</c:v>
                </c:pt>
                <c:pt idx="6">
                  <c:v>Customers</c:v>
                </c:pt>
              </c:strCache>
            </c:strRef>
          </c:cat>
          <c:val>
            <c:numRef>
              <c:f>'ST stakeholders'!$F$30:$L$30</c:f>
              <c:numCache>
                <c:formatCode>0%</c:formatCode>
                <c:ptCount val="7"/>
                <c:pt idx="1">
                  <c:v>4.5454545454545456E-2</c:v>
                </c:pt>
                <c:pt idx="2">
                  <c:v>4.5454545454545456E-2</c:v>
                </c:pt>
                <c:pt idx="3">
                  <c:v>0.13636363636363635</c:v>
                </c:pt>
                <c:pt idx="4">
                  <c:v>0.13636363636363635</c:v>
                </c:pt>
                <c:pt idx="5">
                  <c:v>0.18181818181818182</c:v>
                </c:pt>
                <c:pt idx="6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B5-4481-9916-61C1D56C1BE9}"/>
            </c:ext>
          </c:extLst>
        </c:ser>
        <c:ser>
          <c:idx val="1"/>
          <c:order val="1"/>
          <c:tx>
            <c:strRef>
              <c:f>'ST stakeholders'!$E$31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2284697361526925E-3"/>
                  <c:y val="-3.88843319717686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55-44D4-8178-24C781F7399C}"/>
                </c:ext>
              </c:extLst>
            </c:dLbl>
            <c:dLbl>
              <c:idx val="3"/>
              <c:layout>
                <c:manualLayout>
                  <c:x val="-1.1142348680763463E-2"/>
                  <c:y val="-7.77686639435387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55-44D4-8178-24C781F73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stakeholders'!$F$29:$L$29</c:f>
              <c:strCache>
                <c:ptCount val="7"/>
                <c:pt idx="0">
                  <c:v>Suppliers</c:v>
                </c:pt>
                <c:pt idx="1">
                  <c:v>Communities</c:v>
                </c:pt>
                <c:pt idx="2">
                  <c:v>Other</c:v>
                </c:pt>
                <c:pt idx="3">
                  <c:v>Employees</c:v>
                </c:pt>
                <c:pt idx="4">
                  <c:v>Board of directors</c:v>
                </c:pt>
                <c:pt idx="5">
                  <c:v>Investors</c:v>
                </c:pt>
                <c:pt idx="6">
                  <c:v>Customers</c:v>
                </c:pt>
              </c:strCache>
            </c:strRef>
          </c:cat>
          <c:val>
            <c:numRef>
              <c:f>'ST stakeholders'!$F$31:$L$31</c:f>
              <c:numCache>
                <c:formatCode>0%</c:formatCode>
                <c:ptCount val="7"/>
                <c:pt idx="0">
                  <c:v>4.7619047619047616E-2</c:v>
                </c:pt>
                <c:pt idx="1">
                  <c:v>1.4285714285714285E-2</c:v>
                </c:pt>
                <c:pt idx="2">
                  <c:v>4.7619047619047616E-2</c:v>
                </c:pt>
                <c:pt idx="3">
                  <c:v>0.12380952380952381</c:v>
                </c:pt>
                <c:pt idx="4">
                  <c:v>8.5714285714285715E-2</c:v>
                </c:pt>
                <c:pt idx="5">
                  <c:v>0.14761904761904762</c:v>
                </c:pt>
                <c:pt idx="6">
                  <c:v>0.53333333333333333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B5-4481-9916-61C1D56C1B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7234368"/>
        <c:axId val="1117257248"/>
      </c:barChart>
      <c:catAx>
        <c:axId val="1117234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257248"/>
        <c:crosses val="autoZero"/>
        <c:auto val="1"/>
        <c:lblAlgn val="ctr"/>
        <c:lblOffset val="100"/>
        <c:noMultiLvlLbl val="0"/>
      </c:catAx>
      <c:valAx>
        <c:axId val="111725724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23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long term (three to five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'LT stakeholders'!$E$28</c:f>
              <c:strCache>
                <c:ptCount val="1"/>
                <c:pt idx="0">
                  <c:v>Business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('LT stakeholders'!$F$27,'LT stakeholders'!$H$27:$L$27)</c:f>
              <c:strCache>
                <c:ptCount val="6"/>
                <c:pt idx="0">
                  <c:v>Communities</c:v>
                </c:pt>
                <c:pt idx="1">
                  <c:v>Other</c:v>
                </c:pt>
                <c:pt idx="2">
                  <c:v>Board of directors</c:v>
                </c:pt>
                <c:pt idx="3">
                  <c:v>Employees</c:v>
                </c:pt>
                <c:pt idx="4">
                  <c:v>Investors</c:v>
                </c:pt>
                <c:pt idx="5">
                  <c:v>Customers</c:v>
                </c:pt>
              </c:strCache>
              <c:extLst/>
            </c:strRef>
          </c:cat>
          <c:val>
            <c:numRef>
              <c:f>('LT stakeholders'!$F$28,'LT stakeholders'!$H$28:$L$28)</c:f>
              <c:numCache>
                <c:formatCode>General</c:formatCode>
                <c:ptCount val="6"/>
                <c:pt idx="2" formatCode="0%">
                  <c:v>9.5238095238095233E-2</c:v>
                </c:pt>
                <c:pt idx="3" formatCode="0%">
                  <c:v>0.14285714285714285</c:v>
                </c:pt>
                <c:pt idx="4" formatCode="0%">
                  <c:v>0.14285714285714285</c:v>
                </c:pt>
                <c:pt idx="5" formatCode="0%">
                  <c:v>0.61904761904761907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A6A-4338-B091-888306A7E85F}"/>
            </c:ext>
          </c:extLst>
        </c:ser>
        <c:ser>
          <c:idx val="1"/>
          <c:order val="1"/>
          <c:tx>
            <c:strRef>
              <c:f>'LT stakeholders'!$E$29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('LT stakeholders'!$F$27,'LT stakeholders'!$H$27:$L$27)</c:f>
              <c:strCache>
                <c:ptCount val="6"/>
                <c:pt idx="0">
                  <c:v>Communities</c:v>
                </c:pt>
                <c:pt idx="1">
                  <c:v>Other</c:v>
                </c:pt>
                <c:pt idx="2">
                  <c:v>Board of directors</c:v>
                </c:pt>
                <c:pt idx="3">
                  <c:v>Employees</c:v>
                </c:pt>
                <c:pt idx="4">
                  <c:v>Investors</c:v>
                </c:pt>
                <c:pt idx="5">
                  <c:v>Customers</c:v>
                </c:pt>
              </c:strCache>
              <c:extLst/>
            </c:strRef>
          </c:cat>
          <c:val>
            <c:numRef>
              <c:f>('LT stakeholders'!$F$29,'LT stakeholders'!$H$29:$L$29)</c:f>
              <c:numCache>
                <c:formatCode>0%</c:formatCode>
                <c:ptCount val="6"/>
                <c:pt idx="0">
                  <c:v>2.3923444976076555E-2</c:v>
                </c:pt>
                <c:pt idx="1">
                  <c:v>3.8277511961722487E-2</c:v>
                </c:pt>
                <c:pt idx="2">
                  <c:v>0.15789473684210525</c:v>
                </c:pt>
                <c:pt idx="3">
                  <c:v>6.2200956937799042E-2</c:v>
                </c:pt>
                <c:pt idx="4">
                  <c:v>0.25837320574162681</c:v>
                </c:pt>
                <c:pt idx="5">
                  <c:v>0.45454545454545453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A6A-4338-B091-888306A7E8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46234736"/>
        <c:axId val="846222256"/>
      </c:barChart>
      <c:catAx>
        <c:axId val="846234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222256"/>
        <c:crosses val="autoZero"/>
        <c:auto val="1"/>
        <c:lblAlgn val="ctr"/>
        <c:lblOffset val="100"/>
        <c:noMultiLvlLbl val="0"/>
      </c:catAx>
      <c:valAx>
        <c:axId val="84622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23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14A01-FCB2-4C53-B3AD-B96BA734C606}" type="datetimeFigureOut">
              <a:rPr lang="en-GB" smtClean="0">
                <a:latin typeface="Roboto Light" panose="02000000000000000000" pitchFamily="2" charset="0"/>
              </a:rPr>
              <a:t>07/12/2022</a:t>
            </a:fld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18AD-EBF8-4BCE-ABA5-3B1A81B4F509}" type="slidenum">
              <a:rPr lang="en-GB" smtClean="0">
                <a:latin typeface="Roboto Light" panose="02000000000000000000" pitchFamily="2" charset="0"/>
              </a:rPr>
              <a:t>‹#›</a:t>
            </a:fld>
            <a:endParaRPr lang="en-GB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6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75FA1BE9-63C4-EE43-9506-F641B945431E}" type="datetimeFigureOut">
              <a:rPr lang="en-US" smtClean="0"/>
              <a:pPr/>
              <a:t>12/7/22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59AB0446-7963-9949-A5B2-B46F91687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6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BC2B636-4D6A-1641-4351-B250C474F0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4385" y="1881330"/>
            <a:ext cx="3855230" cy="12112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A3588-3CBB-4F69-3F53-54D3D918CBE3}"/>
              </a:ext>
            </a:extLst>
          </p:cNvPr>
          <p:cNvSpPr txBox="1">
            <a:spLocks/>
          </p:cNvSpPr>
          <p:nvPr userDrawn="1"/>
        </p:nvSpPr>
        <p:spPr>
          <a:xfrm>
            <a:off x="2402939" y="3262170"/>
            <a:ext cx="4338117" cy="605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</a:rPr>
              <a:t>Where Innovative Organizations Are Placing Bets and Taking Chances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8B4FE8B-0B93-6825-313B-93F63330B6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34975" y="1419622"/>
            <a:ext cx="2074049" cy="25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1676-A8EF-35ED-B096-0474DB600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1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0A67-8BDE-58B1-94AB-ED547461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21EEF-2D5B-839C-4468-5762BA4B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4B00E-3A62-66F0-18F7-E3CA1FBC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10F35-F36B-71A7-5DB8-6099FCAA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1807A52-136D-5D60-819D-13FBD0851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1688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B967-AEEB-2267-E21A-85F84AB5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D6AAC-239A-1CE8-4663-81FC5411F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59A2A-E57D-9E63-E596-A0300D88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9BFF3-674D-2CD3-FF71-DA137E99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CE2F0-D044-FD90-5B29-2DA40D10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9334A-F785-4270-7058-468EFF63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561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F2AD-4556-E9D8-C273-AFB8CEE90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82290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57ABB-2964-0851-9475-3C859CC8B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77133-0943-2E02-73DA-7071A329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B0529-7CA3-EF5C-1E96-A9EB042D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3B1B0-B05F-D15A-6F12-50619480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6941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9230-D174-A81F-E8A7-3E55FAE9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E4796-8432-04FA-F7B7-626EDA31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61B48-CCAC-18C8-F297-8A471746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676EB-BD6E-BAB5-C234-098C6111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A4A6-8DA9-CDC1-24B0-0A6A3BC1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9444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359C5-44FC-4560-E28C-6C81CA19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5D189-D7CC-F453-D79B-3AC41714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58511-11E3-0479-0107-4B2DA765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702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C264-E6FA-C11A-BB24-E56A1B530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0791E-5FB4-D111-0934-491EBF20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93157-E34A-8350-70EC-8739A606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60CE1-BC91-F07D-C380-65F641CE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7CF6DB8-2781-8F07-897C-98A43D5C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0696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F078E-09CF-2C7B-B979-649CEC49E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1EA39-802D-3EE1-10D3-33A9A572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1C843-1678-1910-2C91-1C0BBA5C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B6B47-906D-D2AE-E747-C9F3D4A4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C328052-55F4-5964-0062-0639601B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D7C33-E52F-811D-2849-C15CD7007D5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03835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6849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B19A2-C50B-03BB-3433-122AAE839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78460"/>
            <a:ext cx="3868340" cy="500345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35189-39CF-7A9F-0A6A-ACE8FEDC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B56AB-AA4D-24B0-7271-31039823B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78460"/>
            <a:ext cx="3887391" cy="500346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B1C1C-EACF-2821-8DE4-D3F0B664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BAF33E-8384-8986-BFA1-A0F0B19D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8B4F8-9F88-6DC8-0332-C2757449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2B62D66-7398-FA24-08D6-EF8B66F093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9149" y="1878806"/>
            <a:ext cx="3887391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171EBE0-3833-73DB-D609-87E46F66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808301"/>
            <a:ext cx="805934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6047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F7D78D-7060-164C-9E1F-E543674CA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402864"/>
            <a:ext cx="8229600" cy="3222475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5AC0088-B1F9-E243-BEBD-FF192BA5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1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BBB71-E598-A842-B0F2-58587D0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5F1D2-C0F9-B5BD-0680-A3EADC91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3720E-57BD-7ABF-B2F4-4EE4C128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461B888-A7CE-DD3D-2C5E-F20BF937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47270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73384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25DA8-2E89-73B7-E0B8-80E8B9A8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7054"/>
            <a:ext cx="7886700" cy="550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38562-89D6-6641-2B48-BEDC3BB0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9111F-61D7-9D99-8823-1586154B9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71C11-3497-95FE-C751-0F0B6E530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179D-73FF-9FEB-04BB-007D23987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171BAD-38D1-68F6-B766-85BDBD59E2AB}"/>
              </a:ext>
            </a:extLst>
          </p:cNvPr>
          <p:cNvCxnSpPr>
            <a:cxnSpLocks/>
          </p:cNvCxnSpPr>
          <p:nvPr userDrawn="1"/>
        </p:nvCxnSpPr>
        <p:spPr>
          <a:xfrm>
            <a:off x="457199" y="654627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6FEDCE-436B-F902-8688-642DF692B40B}"/>
              </a:ext>
            </a:extLst>
          </p:cNvPr>
          <p:cNvCxnSpPr>
            <a:cxnSpLocks/>
          </p:cNvCxnSpPr>
          <p:nvPr userDrawn="1"/>
        </p:nvCxnSpPr>
        <p:spPr>
          <a:xfrm>
            <a:off x="457199" y="4807084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geRef">
            <a:extLst>
              <a:ext uri="{FF2B5EF4-FFF2-40B4-BE49-F238E27FC236}">
                <a16:creationId xmlns:a16="http://schemas.microsoft.com/office/drawing/2014/main" id="{BAAB043D-649F-33AE-0352-487B2CDD25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15485" y="4868222"/>
            <a:ext cx="427038" cy="1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defTabSz="847725" eaLnBrk="0" hangingPunct="0"/>
            <a:fld id="{A23EA7B4-8CC6-254A-AC56-56E57222A67E}" type="slidenum">
              <a:rPr lang="en-US" sz="800" b="0" i="0">
                <a:solidFill>
                  <a:srgbClr val="666666"/>
                </a:solidFill>
                <a:latin typeface="+mj-lt"/>
                <a:ea typeface="Akzidenz-Grotesk Std Light" charset="0"/>
                <a:cs typeface="Akzidenz-Grotesk Std Light" charset="0"/>
              </a:rPr>
              <a:pPr algn="r" defTabSz="847725" eaLnBrk="0" hangingPunct="0"/>
              <a:t>‹#›</a:t>
            </a:fld>
            <a:endParaRPr lang="en-US" sz="800" b="0" i="0" dirty="0">
              <a:solidFill>
                <a:srgbClr val="666666"/>
              </a:solidFill>
              <a:latin typeface="+mj-lt"/>
              <a:ea typeface="Akzidenz-Grotesk Std Light" charset="0"/>
              <a:cs typeface="Akzidenz-Grotesk Std Light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F3FB43-FD6E-3E62-9C56-6CCE1B86EE6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198" y="310399"/>
            <a:ext cx="2074049" cy="2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6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4" r:id="rId2"/>
    <p:sldLayoutId id="2147483806" r:id="rId3"/>
    <p:sldLayoutId id="2147483809" r:id="rId4"/>
    <p:sldLayoutId id="2147483805" r:id="rId5"/>
    <p:sldLayoutId id="2147483807" r:id="rId6"/>
    <p:sldLayoutId id="2147483808" r:id="rId7"/>
    <p:sldLayoutId id="2147483816" r:id="rId8"/>
    <p:sldLayoutId id="2147483810" r:id="rId9"/>
    <p:sldLayoutId id="2147483811" r:id="rId10"/>
    <p:sldLayoutId id="21474838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8614AAC-4685-F94E-6401-BE8D7C2D4A53}"/>
              </a:ext>
            </a:extLst>
          </p:cNvPr>
          <p:cNvSpPr txBox="1">
            <a:spLocks/>
          </p:cNvSpPr>
          <p:nvPr/>
        </p:nvSpPr>
        <p:spPr>
          <a:xfrm>
            <a:off x="2898178" y="4371950"/>
            <a:ext cx="3347641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Business Services</a:t>
            </a:r>
          </a:p>
        </p:txBody>
      </p:sp>
    </p:spTree>
    <p:extLst>
      <p:ext uri="{BB962C8B-B14F-4D97-AF65-F5344CB8AC3E}">
        <p14:creationId xmlns:p14="http://schemas.microsoft.com/office/powerpoint/2010/main" val="5784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customer rules.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62% of business services respondents highlighted customers as the most important stakeholder when making decisions relating to long-term growth, significantly higher than the average.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A7DAF27-DE7B-4A72-B403-41C7F68456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944763"/>
              </p:ext>
            </p:extLst>
          </p:nvPr>
        </p:nvGraphicFramePr>
        <p:xfrm>
          <a:off x="457198" y="1419622"/>
          <a:ext cx="5266930" cy="323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48CC20C-32D4-1160-3346-49ED677170D4}"/>
              </a:ext>
            </a:extLst>
          </p:cNvPr>
          <p:cNvSpPr txBox="1"/>
          <p:nvPr/>
        </p:nvSpPr>
        <p:spPr>
          <a:xfrm>
            <a:off x="457198" y="4515966"/>
            <a:ext cx="1234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N=209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Leaders are optimistic about the short term.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90% of business services respondents rated their companies’ short-term growth prospects as “good” (54%) or “excellent” (36%), suggesting they are more optimistic than average.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665D5-6745-6DC7-BD63-04EDABC0905D}"/>
              </a:ext>
            </a:extLst>
          </p:cNvPr>
          <p:cNvSpPr txBox="1"/>
          <p:nvPr/>
        </p:nvSpPr>
        <p:spPr>
          <a:xfrm>
            <a:off x="457198" y="4515966"/>
            <a:ext cx="1234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N=196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1B2E15F-401B-06DC-6F33-67BD138A44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291368"/>
              </p:ext>
            </p:extLst>
          </p:nvPr>
        </p:nvGraphicFramePr>
        <p:xfrm>
          <a:off x="457197" y="1419622"/>
          <a:ext cx="5267327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long-term outlook is even better.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83099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95% of business services respondents rated their companies’ long-term growth prospects as good (24%) or excellent (71%).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9B2A92F-8B79-9375-D475-D45CE71131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654384"/>
              </p:ext>
            </p:extLst>
          </p:nvPr>
        </p:nvGraphicFramePr>
        <p:xfrm>
          <a:off x="457198" y="1419622"/>
          <a:ext cx="5280587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C27221-3AE4-3A66-9AAE-CBC4EC3F2546}"/>
              </a:ext>
            </a:extLst>
          </p:cNvPr>
          <p:cNvSpPr txBox="1"/>
          <p:nvPr/>
        </p:nvSpPr>
        <p:spPr>
          <a:xfrm>
            <a:off x="457198" y="4515966"/>
            <a:ext cx="1234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N=195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Revenue defines short-term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83099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Franklin Gothic Book" panose="020B0503020102020204" pitchFamily="34" charset="0"/>
                <a:ea typeface="Arial" panose="020B0604020202020204" pitchFamily="34" charset="0"/>
              </a:rPr>
              <a:t>Increased revenue is the main metric defining short-term growth, according to 64% of business services respondents, followed by increased profit (14%).</a:t>
            </a:r>
            <a:endParaRPr lang="en-GB" sz="1200" dirty="0">
              <a:effectLst/>
              <a:latin typeface="Franklin Gothic Book" panose="020B05030201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F8418B-9175-EFDB-A9AF-224F7DFCCC52}"/>
              </a:ext>
            </a:extLst>
          </p:cNvPr>
          <p:cNvSpPr txBox="1"/>
          <p:nvPr/>
        </p:nvSpPr>
        <p:spPr>
          <a:xfrm>
            <a:off x="457198" y="4515966"/>
            <a:ext cx="1234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E8E0BF3-3061-E234-7744-67EF852490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983843"/>
              </p:ext>
            </p:extLst>
          </p:nvPr>
        </p:nvGraphicFramePr>
        <p:xfrm>
          <a:off x="495313" y="1419622"/>
          <a:ext cx="5300823" cy="318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94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Revenue remains key to long-term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When asked about their companies’ primary measure of long-term growth, 45% of business services respondents highlighted increased revenue—much higher than the average—while 27% highlighted increased profit.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689535D-71A0-77AE-C29A-9DF840D45D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344829"/>
              </p:ext>
            </p:extLst>
          </p:nvPr>
        </p:nvGraphicFramePr>
        <p:xfrm>
          <a:off x="457198" y="1419622"/>
          <a:ext cx="526693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BF2BBF-6C9B-0593-2451-2FF5CDB03AA6}"/>
              </a:ext>
            </a:extLst>
          </p:cNvPr>
          <p:cNvSpPr txBox="1"/>
          <p:nvPr/>
        </p:nvSpPr>
        <p:spPr>
          <a:xfrm>
            <a:off x="457198" y="4515966"/>
            <a:ext cx="1234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New customers and new products lead the way.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7042786" y="1768629"/>
            <a:ext cx="1672676" cy="15696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Business services respondents ranked expanding the customer base as their top growth strategy, followed by new product or service development.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852C3C-EF63-B2DE-6EC4-77905F172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93389"/>
              </p:ext>
            </p:extLst>
          </p:nvPr>
        </p:nvGraphicFramePr>
        <p:xfrm>
          <a:off x="457198" y="1800240"/>
          <a:ext cx="31369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1142231074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84138617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7221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54196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5246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3403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0337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4922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0285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43751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8012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7017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68587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A5D3227-6AD2-CB9D-87BE-6F13873E0112}"/>
              </a:ext>
            </a:extLst>
          </p:cNvPr>
          <p:cNvSpPr txBox="1"/>
          <p:nvPr/>
        </p:nvSpPr>
        <p:spPr>
          <a:xfrm>
            <a:off x="3684241" y="149163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Book" panose="020B0503020102020204" pitchFamily="34" charset="0"/>
              </a:rPr>
              <a:t>Business Services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7A737F-E4DB-564B-B268-38A8FDE52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419814"/>
              </p:ext>
            </p:extLst>
          </p:nvPr>
        </p:nvGraphicFramePr>
        <p:xfrm>
          <a:off x="3767983" y="1795528"/>
          <a:ext cx="31242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18865289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60024123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179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6861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9469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7335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7535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398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3693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4693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7232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890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16651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39328B9-05FF-F0EC-ECD0-B134BA166F65}"/>
              </a:ext>
            </a:extLst>
          </p:cNvPr>
          <p:cNvSpPr txBox="1"/>
          <p:nvPr/>
        </p:nvSpPr>
        <p:spPr>
          <a:xfrm>
            <a:off x="382571" y="1518529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Book" panose="020B0503020102020204" pitchFamily="34" charset="0"/>
              </a:rPr>
              <a:t>Average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A05CD9-7272-3E2B-F7C6-922854CDC277}"/>
              </a:ext>
            </a:extLst>
          </p:cNvPr>
          <p:cNvSpPr txBox="1"/>
          <p:nvPr/>
        </p:nvSpPr>
        <p:spPr>
          <a:xfrm>
            <a:off x="457198" y="4515966"/>
            <a:ext cx="1234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>
                <a:latin typeface="Franklin Gothic Book" panose="020B0503020102020204" pitchFamily="34" charset="0"/>
              </a:rPr>
              <a:t>Recession, talent, and inflation are the biggest blockers.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83099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The threat of recession was the most significant barrier to growth, according to 82% of business services respondents, followed by labor shortages (77%).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03EF7E1-CAAA-40F3-A09F-3ABD93AF08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22761"/>
              </p:ext>
            </p:extLst>
          </p:nvPr>
        </p:nvGraphicFramePr>
        <p:xfrm>
          <a:off x="457198" y="1419622"/>
          <a:ext cx="5266930" cy="310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0AE3E53-A498-1902-10F2-3F1A84962FC0}"/>
              </a:ext>
            </a:extLst>
          </p:cNvPr>
          <p:cNvSpPr txBox="1"/>
          <p:nvPr/>
        </p:nvSpPr>
        <p:spPr>
          <a:xfrm>
            <a:off x="457198" y="4515966"/>
            <a:ext cx="1234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>
                <a:latin typeface="Franklin Gothic Book" panose="020B0503020102020204" pitchFamily="34" charset="0"/>
              </a:rPr>
              <a:t>Talent, deal-making, and tech are the main growth drivers.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6732240" y="1563688"/>
            <a:ext cx="1954559" cy="19389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An easing of the talent shortage represented the most significant growth driver, according to 68% of business services respondents, followed equally by a favorable M&amp;A environment (50%) and advances in technology (50%).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4E4B5D5-FC2B-40EF-8190-3790C0A5B0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869085"/>
              </p:ext>
            </p:extLst>
          </p:nvPr>
        </p:nvGraphicFramePr>
        <p:xfrm>
          <a:off x="457198" y="1308645"/>
          <a:ext cx="5987010" cy="3469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7999C91-6FDE-143B-E2BF-98A4DEF85F1C}"/>
              </a:ext>
            </a:extLst>
          </p:cNvPr>
          <p:cNvSpPr txBox="1"/>
          <p:nvPr/>
        </p:nvSpPr>
        <p:spPr>
          <a:xfrm>
            <a:off x="457198" y="4515966"/>
            <a:ext cx="1234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customer rules.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45% of business services respondents cited customers as the most important stakeholder when making decisions relating to short-term growth. That’s less than the average of 53%.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BD12F5C-9CCC-48A1-9F76-86962EEA6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078133"/>
              </p:ext>
            </p:extLst>
          </p:nvPr>
        </p:nvGraphicFramePr>
        <p:xfrm>
          <a:off x="457198" y="1419622"/>
          <a:ext cx="5266930" cy="326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D0CB42-A266-01C1-4521-18D6F86AA709}"/>
              </a:ext>
            </a:extLst>
          </p:cNvPr>
          <p:cNvSpPr txBox="1"/>
          <p:nvPr/>
        </p:nvSpPr>
        <p:spPr>
          <a:xfrm>
            <a:off x="457198" y="4515966"/>
            <a:ext cx="1234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N=210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TG Custom Colors 2">
      <a:dk1>
        <a:srgbClr val="082241"/>
      </a:dk1>
      <a:lt1>
        <a:srgbClr val="FFFFFF"/>
      </a:lt1>
      <a:dk2>
        <a:srgbClr val="082241"/>
      </a:dk2>
      <a:lt2>
        <a:srgbClr val="FFFFFF"/>
      </a:lt2>
      <a:accent1>
        <a:srgbClr val="082241"/>
      </a:accent1>
      <a:accent2>
        <a:srgbClr val="006393"/>
      </a:accent2>
      <a:accent3>
        <a:srgbClr val="618EB3"/>
      </a:accent3>
      <a:accent4>
        <a:srgbClr val="8FABC8"/>
      </a:accent4>
      <a:accent5>
        <a:srgbClr val="C1CEDF"/>
      </a:accent5>
      <a:accent6>
        <a:srgbClr val="DDE3EC"/>
      </a:accent6>
      <a:hlink>
        <a:srgbClr val="AFDDD1"/>
      </a:hlink>
      <a:folHlink>
        <a:srgbClr val="BEBD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ales and Marketing Documents Content Type" ma:contentTypeID="0x01010036118BF251209A4CA42196A4C2C9ABA00044F5302AF70EA143B2E01B33B4434DB7" ma:contentTypeVersion="15" ma:contentTypeDescription="" ma:contentTypeScope="" ma:versionID="affddd422a82fd9c654721df6a635297">
  <xsd:schema xmlns:xsd="http://www.w3.org/2001/XMLSchema" xmlns:xs="http://www.w3.org/2001/XMLSchema" xmlns:p="http://schemas.microsoft.com/office/2006/metadata/properties" xmlns:ns1="http://schemas.microsoft.com/sharepoint/v3" xmlns:ns2="ac443db5-1811-417e-bfdf-61f9a3728221" xmlns:ns3="63ea13cc-e74e-4d33-abe6-b5cdc01d9639" xmlns:ns4="cea7301b-98a6-4708-91df-dd66fbf5d5c2" targetNamespace="http://schemas.microsoft.com/office/2006/metadata/properties" ma:root="true" ma:fieldsID="7d6e768e2ba90eb3ed2077c373396195" ns1:_="" ns2:_="" ns3:_="" ns4:_="">
    <xsd:import namespace="http://schemas.microsoft.com/sharepoint/v3"/>
    <xsd:import namespace="ac443db5-1811-417e-bfdf-61f9a3728221"/>
    <xsd:import namespace="63ea13cc-e74e-4d33-abe6-b5cdc01d9639"/>
    <xsd:import namespace="cea7301b-98a6-4708-91df-dd66fbf5d5c2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o4b5841f0c884b37b7bf931ceaf87135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3db5-1811-417e-bfdf-61f9a372822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de574272-aace-4539-961e-e6d65101c5e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355c7af-a582-4c52-915e-a5aeb0663c8a}" ma:internalName="TaxCatchAll" ma:showField="CatchAllData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355c7af-a582-4c52-915e-a5aeb0663c8a}" ma:internalName="TaxCatchAllLabel" ma:readOnly="true" ma:showField="CatchAllDataLabel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a13cc-e74e-4d33-abe6-b5cdc01d9639" elementFormDefault="qualified">
    <xsd:import namespace="http://schemas.microsoft.com/office/2006/documentManagement/types"/>
    <xsd:import namespace="http://schemas.microsoft.com/office/infopath/2007/PartnerControls"/>
    <xsd:element name="o4b5841f0c884b37b7bf931ceaf87135" ma:index="12" nillable="true" ma:taxonomy="true" ma:internalName="o4b5841f0c884b37b7bf931ceaf87135" ma:taxonomyFieldName="Sales_x0020_and_x0020_Marketing_x0020_Topic" ma:displayName="Sales and Marketing Topic" ma:default="" ma:fieldId="{84b5841f-0c88-4b37-b7bf-931ceaf87135}" ma:sspId="de574272-aace-4539-961e-e6d65101c5e9" ma:termSetId="39662f9e-a00f-4869-ad11-4107c4465b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7301b-98a6-4708-91df-dd66fbf5d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b5841f0c884b37b7bf931ceaf87135 xmlns="63ea13cc-e74e-4d33-abe6-b5cdc01d9639">
      <Terms xmlns="http://schemas.microsoft.com/office/infopath/2007/PartnerControls"/>
    </o4b5841f0c884b37b7bf931ceaf87135>
    <TaxCatchAll xmlns="ac443db5-1811-417e-bfdf-61f9a3728221"/>
    <PublishingExpirationDate xmlns="http://schemas.microsoft.com/sharepoint/v3" xsi:nil="true"/>
    <TaxKeywordTaxHTField xmlns="ac443db5-1811-417e-bfdf-61f9a3728221">
      <Terms xmlns="http://schemas.microsoft.com/office/infopath/2007/PartnerControls"/>
    </TaxKeywordTaxHTField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50ED570-48EF-46D1-86B5-14EAAD764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05A8A7-7DFA-44D1-9B8E-071157663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c443db5-1811-417e-bfdf-61f9a3728221"/>
    <ds:schemaRef ds:uri="63ea13cc-e74e-4d33-abe6-b5cdc01d9639"/>
    <ds:schemaRef ds:uri="cea7301b-98a6-4708-91df-dd66fbf5d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2C77B8-BE18-419C-B6F9-0D6AE9750119}">
  <ds:schemaRefs>
    <ds:schemaRef ds:uri="http://purl.org/dc/dcmitype/"/>
    <ds:schemaRef ds:uri="cea7301b-98a6-4708-91df-dd66fbf5d5c2"/>
    <ds:schemaRef ds:uri="http://schemas.microsoft.com/office/2006/metadata/properties"/>
    <ds:schemaRef ds:uri="http://schemas.microsoft.com/sharepoint/v3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3ea13cc-e74e-4d33-abe6-b5cdc01d9639"/>
    <ds:schemaRef ds:uri="ac443db5-1811-417e-bfdf-61f9a372822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625</Words>
  <Application>Microsoft Macintosh PowerPoint</Application>
  <PresentationFormat>On-screen Show (16:9)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Franklin Gothic Book</vt:lpstr>
      <vt:lpstr>Calibri</vt:lpstr>
      <vt:lpstr>Roboto Light</vt:lpstr>
      <vt:lpstr>Arial</vt:lpstr>
      <vt:lpstr>Office Theme</vt:lpstr>
      <vt:lpstr>PowerPoint Presentation</vt:lpstr>
      <vt:lpstr>Leaders are optimistic about the short term.</vt:lpstr>
      <vt:lpstr>The long-term outlook is even better.</vt:lpstr>
      <vt:lpstr>Revenue defines short-term growth.</vt:lpstr>
      <vt:lpstr>Revenue remains key to long-term growth.</vt:lpstr>
      <vt:lpstr>New customers and new products lead the way.</vt:lpstr>
      <vt:lpstr>Recession, talent, and inflation are the biggest blockers.</vt:lpstr>
      <vt:lpstr>Talent, deal-making, and tech are the main growth drivers.</vt:lpstr>
      <vt:lpstr>The customer rules.</vt:lpstr>
      <vt:lpstr>The customer rules.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James</dc:creator>
  <cp:lastModifiedBy>Scott Long</cp:lastModifiedBy>
  <cp:revision>46</cp:revision>
  <dcterms:created xsi:type="dcterms:W3CDTF">2016-04-06T15:43:46Z</dcterms:created>
  <dcterms:modified xsi:type="dcterms:W3CDTF">2022-12-07T19:24:08Z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0x01010036118BF251209A4CA42196A4C2C9ABA00044F5302AF70EA143B2E01B33B4434DB7</vt:lpwstr>
  </property>
  <property fmtid="{D5CDD505-2E9C-101B-9397-08002B2CF9AE}" pid="3" name="TaxKeyword">
    <vt:lpwstr/>
  </property>
  <property fmtid="{D5CDD505-2E9C-101B-9397-08002B2CF9AE}" pid="4" name="Sales and Marketing Topic">
    <vt:lpwstr/>
  </property>
  <property fmtid="{D5CDD505-2E9C-101B-9397-08002B2CF9AE}" pid="5" name="AuthorIds_UIVersion_512">
    <vt:lpwstr>47</vt:lpwstr>
  </property>
</Properties>
</file>