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03" r:id="rId4"/>
  </p:sldMasterIdLst>
  <p:notesMasterIdLst>
    <p:notesMasterId r:id="rId15"/>
  </p:notesMasterIdLst>
  <p:handoutMasterIdLst>
    <p:handoutMasterId r:id="rId16"/>
  </p:handoutMasterIdLst>
  <p:sldIdLst>
    <p:sldId id="2141410545" r:id="rId5"/>
    <p:sldId id="2141410546" r:id="rId6"/>
    <p:sldId id="2141410547" r:id="rId7"/>
    <p:sldId id="2141410548" r:id="rId8"/>
    <p:sldId id="2141410549" r:id="rId9"/>
    <p:sldId id="2141410550" r:id="rId10"/>
    <p:sldId id="2141410551" r:id="rId11"/>
    <p:sldId id="2141410552" r:id="rId12"/>
    <p:sldId id="2141410553" r:id="rId13"/>
    <p:sldId id="2141410554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anklin Gothic Book" panose="020B0503020102020204" pitchFamily="34" charset="0"/>
      <p:regular r:id="rId21"/>
      <p:italic r:id="rId22"/>
    </p:embeddedFont>
    <p:embeddedFont>
      <p:font typeface="Roboto Light" panose="02000000000000000000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oke England Lee" initials="BEL" lastIdx="5" clrIdx="0"/>
  <p:cmAuthor id="2" name="mott.kendal@gmail.com" initials="m" lastIdx="5" clrIdx="1"/>
  <p:cmAuthor id="3" name="Steve Budd" initials="SB" lastIdx="10" clrIdx="2">
    <p:extLst>
      <p:ext uri="{19B8F6BF-5375-455C-9EA6-DF929625EA0E}">
        <p15:presenceInfo xmlns:p15="http://schemas.microsoft.com/office/powerpoint/2012/main" userId="S-1-5-21-64690814-2474331639-2337774507-1206" providerId="AD"/>
      </p:ext>
    </p:extLst>
  </p:cmAuthor>
  <p:cmAuthor id="4" name="Kimberley Wadsworth" initials="KW" lastIdx="3" clrIdx="3">
    <p:extLst>
      <p:ext uri="{19B8F6BF-5375-455C-9EA6-DF929625EA0E}">
        <p15:presenceInfo xmlns:p15="http://schemas.microsoft.com/office/powerpoint/2012/main" userId="S::K.Wadsworth@procurementleaders.com::acfa17c4-b4da-4617-ad95-d1a0c5718a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7E26"/>
    <a:srgbClr val="000000"/>
    <a:srgbClr val="666666"/>
    <a:srgbClr val="008E7F"/>
    <a:srgbClr val="B19F66"/>
    <a:srgbClr val="E03A42"/>
    <a:srgbClr val="B3B7BC"/>
    <a:srgbClr val="F9F9F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/>
    <p:restoredTop sz="95226" autoAdjust="0"/>
  </p:normalViewPr>
  <p:slideViewPr>
    <p:cSldViewPr>
      <p:cViewPr varScale="1">
        <p:scale>
          <a:sx n="165" d="100"/>
          <a:sy n="165" d="100"/>
        </p:scale>
        <p:origin x="752" y="184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y%20Drive\2022\Getting%20to%20growth\PPT%20charts%20and%20dat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How do you rate your company's short-term growth prospect (next one to three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Outlook!$G$27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(Outlook!$F$29,Outlook!$F$34)</c:f>
              <c:strCache>
                <c:ptCount val="2"/>
                <c:pt idx="0">
                  <c:v>Consumer Goods</c:v>
                </c:pt>
                <c:pt idx="1">
                  <c:v>Average</c:v>
                </c:pt>
              </c:strCache>
            </c:strRef>
          </c:cat>
          <c:val>
            <c:numRef>
              <c:f>(Outlook!$G$29,Outlook!$G$34)</c:f>
              <c:numCache>
                <c:formatCode>0%</c:formatCode>
                <c:ptCount val="2"/>
                <c:pt idx="0">
                  <c:v>0.125</c:v>
                </c:pt>
                <c:pt idx="1">
                  <c:v>0.17857142857142858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F1-49DB-86F2-F8813CCFB1F4}"/>
            </c:ext>
          </c:extLst>
        </c:ser>
        <c:ser>
          <c:idx val="1"/>
          <c:order val="1"/>
          <c:tx>
            <c:strRef>
              <c:f>Outlook!$H$27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(Outlook!$F$29,Outlook!$F$34)</c:f>
              <c:strCache>
                <c:ptCount val="2"/>
                <c:pt idx="0">
                  <c:v>Consumer Goods</c:v>
                </c:pt>
                <c:pt idx="1">
                  <c:v>Average</c:v>
                </c:pt>
              </c:strCache>
            </c:strRef>
          </c:cat>
          <c:val>
            <c:numRef>
              <c:f>(Outlook!$H$29,Outlook!$H$34)</c:f>
              <c:numCache>
                <c:formatCode>0%</c:formatCode>
                <c:ptCount val="2"/>
                <c:pt idx="0">
                  <c:v>0.5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F1-49DB-86F2-F8813CCFB1F4}"/>
            </c:ext>
          </c:extLst>
        </c:ser>
        <c:ser>
          <c:idx val="2"/>
          <c:order val="2"/>
          <c:tx>
            <c:strRef>
              <c:f>Outlook!$I$27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(Outlook!$F$29,Outlook!$F$34)</c:f>
              <c:strCache>
                <c:ptCount val="2"/>
                <c:pt idx="0">
                  <c:v>Consumer Goods</c:v>
                </c:pt>
                <c:pt idx="1">
                  <c:v>Average</c:v>
                </c:pt>
              </c:strCache>
            </c:strRef>
          </c:cat>
          <c:val>
            <c:numRef>
              <c:f>(Outlook!$I$29,Outlook!$I$34)</c:f>
              <c:numCache>
                <c:formatCode>0%</c:formatCode>
                <c:ptCount val="2"/>
                <c:pt idx="0">
                  <c:v>0.37</c:v>
                </c:pt>
                <c:pt idx="1">
                  <c:v>0.25510204081632654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F1-49DB-86F2-F8813CCFB1F4}"/>
            </c:ext>
          </c:extLst>
        </c:ser>
        <c:ser>
          <c:idx val="3"/>
          <c:order val="3"/>
          <c:tx>
            <c:strRef>
              <c:f>Outlook!$J$27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185067526415994E-16"/>
                  <c:y val="-9.72222222222222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F1-49DB-86F2-F8813CCFB1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(Outlook!$F$29,Outlook!$F$34)</c:f>
              <c:strCache>
                <c:ptCount val="2"/>
                <c:pt idx="0">
                  <c:v>Consumer Goods</c:v>
                </c:pt>
                <c:pt idx="1">
                  <c:v>Average</c:v>
                </c:pt>
              </c:strCache>
            </c:strRef>
          </c:cat>
          <c:val>
            <c:numRef>
              <c:f>(Outlook!$J$29,Outlook!$J$34)</c:f>
              <c:numCache>
                <c:formatCode>0%</c:formatCode>
                <c:ptCount val="2"/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F1-49DB-86F2-F8813CCFB1F4}"/>
            </c:ext>
          </c:extLst>
        </c:ser>
        <c:ser>
          <c:idx val="4"/>
          <c:order val="4"/>
          <c:tx>
            <c:strRef>
              <c:f>Outlook!$K$27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7777777777777776E-2"/>
                  <c:y val="-4.243778136006664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F1-49DB-86F2-F8813CCFB1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(Outlook!$F$29,Outlook!$F$34)</c:f>
              <c:strCache>
                <c:ptCount val="2"/>
                <c:pt idx="0">
                  <c:v>Consumer Goods</c:v>
                </c:pt>
                <c:pt idx="1">
                  <c:v>Average</c:v>
                </c:pt>
              </c:strCache>
            </c:strRef>
          </c:cat>
          <c:val>
            <c:numRef>
              <c:f>(Outlook!$K$29,Outlook!$K$34)</c:f>
              <c:numCache>
                <c:formatCode>0%</c:formatCode>
                <c:ptCount val="2"/>
                <c:pt idx="1">
                  <c:v>5.1020408163265302E-3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F1-49DB-86F2-F8813CCFB1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75746255"/>
        <c:axId val="775735023"/>
      </c:barChart>
      <c:catAx>
        <c:axId val="775746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735023"/>
        <c:crosses val="autoZero"/>
        <c:auto val="1"/>
        <c:lblAlgn val="ctr"/>
        <c:lblOffset val="100"/>
        <c:noMultiLvlLbl val="0"/>
      </c:catAx>
      <c:valAx>
        <c:axId val="775735023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746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 you rate your company’s long-term growth prospects (three to five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Outlook!$AF$27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(Outlook!$AE$29,Outlook!$AE$34)</c:f>
              <c:strCache>
                <c:ptCount val="2"/>
                <c:pt idx="0">
                  <c:v>Consumer Goods</c:v>
                </c:pt>
                <c:pt idx="1">
                  <c:v>Average</c:v>
                </c:pt>
              </c:strCache>
            </c:strRef>
          </c:cat>
          <c:val>
            <c:numRef>
              <c:f>(Outlook!$AF$29,Outlook!$AF$34)</c:f>
              <c:numCache>
                <c:formatCode>0%</c:formatCode>
                <c:ptCount val="2"/>
                <c:pt idx="0">
                  <c:v>0.33333333333333331</c:v>
                </c:pt>
                <c:pt idx="1">
                  <c:v>0.45128205128205129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BD-4B5D-AC89-CCCA8F418ADD}"/>
            </c:ext>
          </c:extLst>
        </c:ser>
        <c:ser>
          <c:idx val="1"/>
          <c:order val="1"/>
          <c:tx>
            <c:strRef>
              <c:f>Outlook!$AG$27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(Outlook!$AE$29,Outlook!$AE$34)</c:f>
              <c:strCache>
                <c:ptCount val="2"/>
                <c:pt idx="0">
                  <c:v>Consumer Goods</c:v>
                </c:pt>
                <c:pt idx="1">
                  <c:v>Average</c:v>
                </c:pt>
              </c:strCache>
            </c:strRef>
          </c:cat>
          <c:val>
            <c:numRef>
              <c:f>(Outlook!$AG$29,Outlook!$AG$34)</c:f>
              <c:numCache>
                <c:formatCode>0%</c:formatCode>
                <c:ptCount val="2"/>
                <c:pt idx="0">
                  <c:v>0.5</c:v>
                </c:pt>
                <c:pt idx="1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BD-4B5D-AC89-CCCA8F418ADD}"/>
            </c:ext>
          </c:extLst>
        </c:ser>
        <c:ser>
          <c:idx val="2"/>
          <c:order val="2"/>
          <c:tx>
            <c:strRef>
              <c:f>Outlook!$AH$27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(Outlook!$AE$29,Outlook!$AE$34)</c:f>
              <c:strCache>
                <c:ptCount val="2"/>
                <c:pt idx="0">
                  <c:v>Consumer Goods</c:v>
                </c:pt>
                <c:pt idx="1">
                  <c:v>Average</c:v>
                </c:pt>
              </c:strCache>
            </c:strRef>
          </c:cat>
          <c:val>
            <c:numRef>
              <c:f>(Outlook!$AH$29,Outlook!$AH$34)</c:f>
              <c:numCache>
                <c:formatCode>0%</c:formatCode>
                <c:ptCount val="2"/>
                <c:pt idx="0">
                  <c:v>0.16666666666666666</c:v>
                </c:pt>
                <c:pt idx="1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BD-4B5D-AC89-CCCA8F418ADD}"/>
            </c:ext>
          </c:extLst>
        </c:ser>
        <c:ser>
          <c:idx val="3"/>
          <c:order val="3"/>
          <c:tx>
            <c:strRef>
              <c:f>Outlook!$AI$27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9.46371812346053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826324979888665E-2"/>
                      <c:h val="0.109026503830197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938-4171-A2DF-2A3D30F33F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(Outlook!$AE$29,Outlook!$AE$34)</c:f>
              <c:strCache>
                <c:ptCount val="2"/>
                <c:pt idx="0">
                  <c:v>Consumer Goods</c:v>
                </c:pt>
                <c:pt idx="1">
                  <c:v>Average</c:v>
                </c:pt>
              </c:strCache>
            </c:strRef>
          </c:cat>
          <c:val>
            <c:numRef>
              <c:f>(Outlook!$AI$29,Outlook!$AI$34)</c:f>
              <c:numCache>
                <c:formatCode>0%</c:formatCode>
                <c:ptCount val="2"/>
                <c:pt idx="1">
                  <c:v>1.0256410256410256E-2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BD-4B5D-AC89-CCCA8F418ADD}"/>
            </c:ext>
          </c:extLst>
        </c:ser>
        <c:ser>
          <c:idx val="4"/>
          <c:order val="4"/>
          <c:tx>
            <c:strRef>
              <c:f>Outlook!$AJ$27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(Outlook!$AE$29,Outlook!$AE$34)</c:f>
              <c:strCache>
                <c:ptCount val="2"/>
                <c:pt idx="0">
                  <c:v>Consumer Goods</c:v>
                </c:pt>
                <c:pt idx="1">
                  <c:v>Average</c:v>
                </c:pt>
              </c:strCache>
            </c:strRef>
          </c:cat>
          <c:val>
            <c:numRef>
              <c:f>(Outlook!$AJ$29,Outlook!$AJ$34)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02BD-4B5D-AC89-CCCA8F418A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68800623"/>
        <c:axId val="1468780239"/>
      </c:barChart>
      <c:catAx>
        <c:axId val="14688006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780239"/>
        <c:crosses val="autoZero"/>
        <c:auto val="1"/>
        <c:lblAlgn val="ctr"/>
        <c:lblOffset val="100"/>
        <c:noMultiLvlLbl val="0"/>
      </c:catAx>
      <c:valAx>
        <c:axId val="1468780239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800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does your company primarily define growth in the short term (next </a:t>
            </a:r>
            <a:r>
              <a:rPr lang="en-GB" sz="1400" b="0" i="0" u="none" strike="noStrike" baseline="0" dirty="0">
                <a:effectLst/>
              </a:rPr>
              <a:t>one to three</a:t>
            </a:r>
            <a:r>
              <a:rPr lang="en-GB" dirty="0"/>
              <a:t> years)?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'ST growth def'!$G$66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def'!$F$67:$F$68</c:f>
              <c:strCache>
                <c:ptCount val="2"/>
                <c:pt idx="0">
                  <c:v>Consumer Goods</c:v>
                </c:pt>
                <c:pt idx="1">
                  <c:v>Average</c:v>
                </c:pt>
              </c:strCache>
            </c:strRef>
          </c:cat>
          <c:val>
            <c:numRef>
              <c:f>'ST growth def'!$G$67:$G$68</c:f>
              <c:numCache>
                <c:formatCode>0%</c:formatCode>
                <c:ptCount val="2"/>
                <c:pt idx="0">
                  <c:v>0.375</c:v>
                </c:pt>
                <c:pt idx="1">
                  <c:v>0.42465753424657532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97-4DC2-A165-90B28FCA9EBE}"/>
            </c:ext>
          </c:extLst>
        </c:ser>
        <c:ser>
          <c:idx val="1"/>
          <c:order val="1"/>
          <c:tx>
            <c:strRef>
              <c:f>'ST growth def'!$H$66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def'!$F$67:$F$68</c:f>
              <c:strCache>
                <c:ptCount val="2"/>
                <c:pt idx="0">
                  <c:v>Consumer Goods</c:v>
                </c:pt>
                <c:pt idx="1">
                  <c:v>Average</c:v>
                </c:pt>
              </c:strCache>
            </c:strRef>
          </c:cat>
          <c:val>
            <c:numRef>
              <c:f>'ST growth def'!$H$67:$H$68</c:f>
              <c:numCache>
                <c:formatCode>0%</c:formatCode>
                <c:ptCount val="2"/>
                <c:pt idx="0">
                  <c:v>0.25</c:v>
                </c:pt>
                <c:pt idx="1">
                  <c:v>0.23744292237442921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97-4DC2-A165-90B28FCA9EBE}"/>
            </c:ext>
          </c:extLst>
        </c:ser>
        <c:ser>
          <c:idx val="2"/>
          <c:order val="2"/>
          <c:tx>
            <c:strRef>
              <c:f>'ST growth def'!$I$66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def'!$F$67:$F$68</c:f>
              <c:strCache>
                <c:ptCount val="2"/>
                <c:pt idx="0">
                  <c:v>Consumer Goods</c:v>
                </c:pt>
                <c:pt idx="1">
                  <c:v>Average</c:v>
                </c:pt>
              </c:strCache>
            </c:strRef>
          </c:cat>
          <c:val>
            <c:numRef>
              <c:f>'ST growth def'!$I$67:$I$68</c:f>
              <c:numCache>
                <c:formatCode>0%</c:formatCode>
                <c:ptCount val="2"/>
                <c:pt idx="0">
                  <c:v>0.16666666666666666</c:v>
                </c:pt>
                <c:pt idx="1">
                  <c:v>0.11872146118721461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97-4DC2-A165-90B28FCA9EBE}"/>
            </c:ext>
          </c:extLst>
        </c:ser>
        <c:ser>
          <c:idx val="3"/>
          <c:order val="3"/>
          <c:tx>
            <c:strRef>
              <c:f>'ST growth def'!$J$66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def'!$F$67:$F$68</c:f>
              <c:strCache>
                <c:ptCount val="2"/>
                <c:pt idx="0">
                  <c:v>Consumer Goods</c:v>
                </c:pt>
                <c:pt idx="1">
                  <c:v>Average</c:v>
                </c:pt>
              </c:strCache>
            </c:strRef>
          </c:cat>
          <c:val>
            <c:numRef>
              <c:f>'ST growth def'!$J$67:$J$68</c:f>
              <c:numCache>
                <c:formatCode>0%</c:formatCode>
                <c:ptCount val="2"/>
                <c:pt idx="0">
                  <c:v>0.125</c:v>
                </c:pt>
                <c:pt idx="1">
                  <c:v>0.12785388127853881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97-4DC2-A165-90B28FCA9EBE}"/>
            </c:ext>
          </c:extLst>
        </c:ser>
        <c:ser>
          <c:idx val="4"/>
          <c:order val="4"/>
          <c:tx>
            <c:strRef>
              <c:f>'ST growth def'!$K$66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def'!$F$67:$F$68</c:f>
              <c:strCache>
                <c:ptCount val="2"/>
                <c:pt idx="0">
                  <c:v>Consumer Goods</c:v>
                </c:pt>
                <c:pt idx="1">
                  <c:v>Average</c:v>
                </c:pt>
              </c:strCache>
            </c:strRef>
          </c:cat>
          <c:val>
            <c:numRef>
              <c:f>'ST growth def'!$K$67:$K$68</c:f>
              <c:numCache>
                <c:formatCode>0%</c:formatCode>
                <c:ptCount val="2"/>
                <c:pt idx="0">
                  <c:v>8.3333333333333329E-2</c:v>
                </c:pt>
                <c:pt idx="1">
                  <c:v>9.1324200913242004E-2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97-4DC2-A165-90B28FCA9E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68795631"/>
        <c:axId val="1468781903"/>
      </c:barChart>
      <c:catAx>
        <c:axId val="14687956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781903"/>
        <c:crosses val="autoZero"/>
        <c:auto val="1"/>
        <c:lblAlgn val="ctr"/>
        <c:lblOffset val="100"/>
        <c:noMultiLvlLbl val="0"/>
      </c:catAx>
      <c:valAx>
        <c:axId val="1468781903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795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does your company primarily define growth in the long term (next </a:t>
            </a:r>
            <a:r>
              <a:rPr lang="en-GB" sz="1400" b="0" i="0" u="none" strike="noStrike" baseline="0" dirty="0">
                <a:effectLst/>
              </a:rPr>
              <a:t>three to five </a:t>
            </a:r>
            <a:r>
              <a:rPr lang="en-GB" dirty="0"/>
              <a:t>years)?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'LT growth def'!$G$48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def'!$F$49:$F$50</c:f>
              <c:strCache>
                <c:ptCount val="2"/>
                <c:pt idx="0">
                  <c:v>Consumer Goods</c:v>
                </c:pt>
                <c:pt idx="1">
                  <c:v>Average</c:v>
                </c:pt>
              </c:strCache>
            </c:strRef>
          </c:cat>
          <c:val>
            <c:numRef>
              <c:f>'LT growth def'!$G$49:$G$50</c:f>
              <c:numCache>
                <c:formatCode>0%</c:formatCode>
                <c:ptCount val="2"/>
                <c:pt idx="0">
                  <c:v>0.375</c:v>
                </c:pt>
                <c:pt idx="1">
                  <c:v>0.25570776255707761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A-4D96-BD32-149797FE9C0F}"/>
            </c:ext>
          </c:extLst>
        </c:ser>
        <c:ser>
          <c:idx val="1"/>
          <c:order val="1"/>
          <c:tx>
            <c:strRef>
              <c:f>'LT growth def'!$H$48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def'!$F$49:$F$50</c:f>
              <c:strCache>
                <c:ptCount val="2"/>
                <c:pt idx="0">
                  <c:v>Consumer Goods</c:v>
                </c:pt>
                <c:pt idx="1">
                  <c:v>Average</c:v>
                </c:pt>
              </c:strCache>
            </c:strRef>
          </c:cat>
          <c:val>
            <c:numRef>
              <c:f>'LT growth def'!$H$49:$H$50</c:f>
              <c:numCache>
                <c:formatCode>0%</c:formatCode>
                <c:ptCount val="2"/>
                <c:pt idx="0">
                  <c:v>0.29166666666666669</c:v>
                </c:pt>
                <c:pt idx="1">
                  <c:v>0.30136986301369861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7A-4D96-BD32-149797FE9C0F}"/>
            </c:ext>
          </c:extLst>
        </c:ser>
        <c:ser>
          <c:idx val="2"/>
          <c:order val="2"/>
          <c:tx>
            <c:strRef>
              <c:f>'LT growth def'!$I$48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def'!$F$49:$F$50</c:f>
              <c:strCache>
                <c:ptCount val="2"/>
                <c:pt idx="0">
                  <c:v>Consumer Goods</c:v>
                </c:pt>
                <c:pt idx="1">
                  <c:v>Average</c:v>
                </c:pt>
              </c:strCache>
            </c:strRef>
          </c:cat>
          <c:val>
            <c:numRef>
              <c:f>'LT growth def'!$I$49:$I$50</c:f>
              <c:numCache>
                <c:formatCode>0%</c:formatCode>
                <c:ptCount val="2"/>
                <c:pt idx="0">
                  <c:v>0.16666666666666666</c:v>
                </c:pt>
                <c:pt idx="1">
                  <c:v>0.26027397260273971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7A-4D96-BD32-149797FE9C0F}"/>
            </c:ext>
          </c:extLst>
        </c:ser>
        <c:ser>
          <c:idx val="3"/>
          <c:order val="3"/>
          <c:tx>
            <c:strRef>
              <c:f>'LT growth def'!$J$48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def'!$F$49:$F$50</c:f>
              <c:strCache>
                <c:ptCount val="2"/>
                <c:pt idx="0">
                  <c:v>Consumer Goods</c:v>
                </c:pt>
                <c:pt idx="1">
                  <c:v>Average</c:v>
                </c:pt>
              </c:strCache>
            </c:strRef>
          </c:cat>
          <c:val>
            <c:numRef>
              <c:f>'LT growth def'!$J$49:$J$50</c:f>
              <c:numCache>
                <c:formatCode>0%</c:formatCode>
                <c:ptCount val="2"/>
                <c:pt idx="0">
                  <c:v>0.16666666666666666</c:v>
                </c:pt>
                <c:pt idx="1">
                  <c:v>0.14155251141552511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7A-4D96-BD32-149797FE9C0F}"/>
            </c:ext>
          </c:extLst>
        </c:ser>
        <c:ser>
          <c:idx val="4"/>
          <c:order val="4"/>
          <c:tx>
            <c:strRef>
              <c:f>'LT growth def'!$K$48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def'!$F$49:$F$50</c:f>
              <c:strCache>
                <c:ptCount val="2"/>
                <c:pt idx="0">
                  <c:v>Consumer Goods</c:v>
                </c:pt>
                <c:pt idx="1">
                  <c:v>Average</c:v>
                </c:pt>
              </c:strCache>
            </c:strRef>
          </c:cat>
          <c:val>
            <c:numRef>
              <c:f>'LT growth def'!$K$49:$K$50</c:f>
              <c:numCache>
                <c:formatCode>0%</c:formatCode>
                <c:ptCount val="2"/>
                <c:pt idx="1">
                  <c:v>4.1095890410958902E-2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7A-4D96-BD32-149797FE9C0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68789391"/>
        <c:axId val="1468781071"/>
      </c:barChart>
      <c:catAx>
        <c:axId val="14687893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781071"/>
        <c:crosses val="autoZero"/>
        <c:auto val="1"/>
        <c:lblAlgn val="ctr"/>
        <c:lblOffset val="100"/>
        <c:noMultiLvlLbl val="0"/>
      </c:catAx>
      <c:valAx>
        <c:axId val="1468781071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789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67628221488903"/>
          <c:y val="0.85070521879997829"/>
          <c:w val="0.77639796779336834"/>
          <c:h val="0.124685112506879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What do you see as the main barriers to your company’s short-term (</a:t>
            </a:r>
            <a:r>
              <a:rPr lang="en-GB" sz="1400" b="0" i="0" u="none" strike="noStrike" baseline="0" dirty="0">
                <a:effectLst/>
              </a:rPr>
              <a:t>one- to three-</a:t>
            </a:r>
            <a:r>
              <a:rPr lang="en-GB" dirty="0"/>
              <a:t>year) growth plans?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Barriers!$M$49</c:f>
              <c:strCache>
                <c:ptCount val="1"/>
                <c:pt idx="0">
                  <c:v>Consumer Goods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7900153450215997E-3"/>
                  <c:y val="1.22296555987747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02-46A8-A6E1-5D1B1CE87A8F}"/>
                </c:ext>
              </c:extLst>
            </c:dLbl>
            <c:dLbl>
              <c:idx val="7"/>
              <c:layout>
                <c:manualLayout>
                  <c:x val="-7.1850230175323987E-3"/>
                  <c:y val="1.63062074650331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02-46A8-A6E1-5D1B1CE87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Barriers!$N$48:$W$48</c:f>
              <c:strCache>
                <c:ptCount val="10"/>
                <c:pt idx="0">
                  <c:v>Other</c:v>
                </c:pt>
                <c:pt idx="1">
                  <c:v>ESG regulations</c:v>
                </c:pt>
                <c:pt idx="2">
                  <c:v>Interest rate increases</c:v>
                </c:pt>
                <c:pt idx="3">
                  <c:v>Geopolitics</c:v>
                </c:pt>
                <c:pt idx="4">
                  <c:v>Supply chain delays</c:v>
                </c:pt>
                <c:pt idx="5">
                  <c:v>Raw material shortages</c:v>
                </c:pt>
                <c:pt idx="6">
                  <c:v>Budget constraints</c:v>
                </c:pt>
                <c:pt idx="7">
                  <c:v>Labor/talent shortages</c:v>
                </c:pt>
                <c:pt idx="8">
                  <c:v>Potential recession</c:v>
                </c:pt>
                <c:pt idx="9">
                  <c:v>Inflation</c:v>
                </c:pt>
              </c:strCache>
            </c:strRef>
          </c:cat>
          <c:val>
            <c:numRef>
              <c:f>Barriers!$N$49:$W$49</c:f>
              <c:numCache>
                <c:formatCode>0%</c:formatCode>
                <c:ptCount val="10"/>
                <c:pt idx="0">
                  <c:v>4.1666666666666664E-2</c:v>
                </c:pt>
                <c:pt idx="1">
                  <c:v>0.125</c:v>
                </c:pt>
                <c:pt idx="2">
                  <c:v>0.20833333333333334</c:v>
                </c:pt>
                <c:pt idx="3">
                  <c:v>0.25</c:v>
                </c:pt>
                <c:pt idx="4">
                  <c:v>0.45833333333333331</c:v>
                </c:pt>
                <c:pt idx="5">
                  <c:v>0.54166666666666663</c:v>
                </c:pt>
                <c:pt idx="6">
                  <c:v>0.54166666666666663</c:v>
                </c:pt>
                <c:pt idx="7">
                  <c:v>0.625</c:v>
                </c:pt>
                <c:pt idx="8">
                  <c:v>0.79166666666666663</c:v>
                </c:pt>
                <c:pt idx="9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B4-4E0B-9563-A7E1165F3344}"/>
            </c:ext>
          </c:extLst>
        </c:ser>
        <c:ser>
          <c:idx val="1"/>
          <c:order val="1"/>
          <c:tx>
            <c:strRef>
              <c:f>Barriers!$M$50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8.15310373251656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02-46A8-A6E1-5D1B1CE87A8F}"/>
                </c:ext>
              </c:extLst>
            </c:dLbl>
            <c:dLbl>
              <c:idx val="6"/>
              <c:layout>
                <c:manualLayout>
                  <c:x val="7.1850230175323987E-3"/>
                  <c:y val="-1.22296555987748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tIns="46800" anchor="ctr" anchorCtr="1"/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602-46A8-A6E1-5D1B1CE87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Barriers!$N$48:$W$48</c:f>
              <c:strCache>
                <c:ptCount val="10"/>
                <c:pt idx="0">
                  <c:v>Other</c:v>
                </c:pt>
                <c:pt idx="1">
                  <c:v>ESG regulations</c:v>
                </c:pt>
                <c:pt idx="2">
                  <c:v>Interest rate increases</c:v>
                </c:pt>
                <c:pt idx="3">
                  <c:v>Geopolitics</c:v>
                </c:pt>
                <c:pt idx="4">
                  <c:v>Supply chain delays</c:v>
                </c:pt>
                <c:pt idx="5">
                  <c:v>Raw material shortages</c:v>
                </c:pt>
                <c:pt idx="6">
                  <c:v>Budget constraints</c:v>
                </c:pt>
                <c:pt idx="7">
                  <c:v>Labor/talent shortages</c:v>
                </c:pt>
                <c:pt idx="8">
                  <c:v>Potential recession</c:v>
                </c:pt>
                <c:pt idx="9">
                  <c:v>Inflation</c:v>
                </c:pt>
              </c:strCache>
            </c:strRef>
          </c:cat>
          <c:val>
            <c:numRef>
              <c:f>Barriers!$N$50:$W$50</c:f>
              <c:numCache>
                <c:formatCode>0%</c:formatCode>
                <c:ptCount val="10"/>
                <c:pt idx="0">
                  <c:v>6.8807339449541288E-2</c:v>
                </c:pt>
                <c:pt idx="1">
                  <c:v>5.9633027522935783E-2</c:v>
                </c:pt>
                <c:pt idx="2">
                  <c:v>0.26146788990825687</c:v>
                </c:pt>
                <c:pt idx="3">
                  <c:v>0.33486238532110091</c:v>
                </c:pt>
                <c:pt idx="4">
                  <c:v>0.41284403669724773</c:v>
                </c:pt>
                <c:pt idx="5">
                  <c:v>0.23394495412844038</c:v>
                </c:pt>
                <c:pt idx="6">
                  <c:v>0.36238532110091742</c:v>
                </c:pt>
                <c:pt idx="7">
                  <c:v>0.67889908256880738</c:v>
                </c:pt>
                <c:pt idx="8">
                  <c:v>0.66972477064220182</c:v>
                </c:pt>
                <c:pt idx="9">
                  <c:v>0.6330275229357798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B4-4E0B-9563-A7E1165F33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44553424"/>
        <c:axId val="944548848"/>
      </c:barChart>
      <c:catAx>
        <c:axId val="94455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548848"/>
        <c:crosses val="autoZero"/>
        <c:auto val="1"/>
        <c:lblAlgn val="ctr"/>
        <c:lblOffset val="100"/>
        <c:noMultiLvlLbl val="0"/>
      </c:catAx>
      <c:valAx>
        <c:axId val="94454884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55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 of the following external factors do you see as most beneficial to your company’s short-term (</a:t>
            </a:r>
            <a:r>
              <a:rPr lang="en-GB" sz="1400" b="0" i="0" u="none" strike="noStrike" baseline="0" dirty="0">
                <a:effectLst/>
              </a:rPr>
              <a:t>one- to three-</a:t>
            </a:r>
            <a:r>
              <a:rPr lang="en-GB" dirty="0"/>
              <a:t> year) growth plans?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Accelerators!$K$46</c:f>
              <c:strCache>
                <c:ptCount val="1"/>
                <c:pt idx="0">
                  <c:v>Consumer Goods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9.377790954271454E-3"/>
                  <c:y val="1.94423802862224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F5-406F-8BDD-DBE3F5879198}"/>
                </c:ext>
              </c:extLst>
            </c:dLbl>
            <c:dLbl>
              <c:idx val="3"/>
              <c:layout>
                <c:manualLayout>
                  <c:x val="-4.688895477135727E-3"/>
                  <c:y val="3.88847605724449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F5-406F-8BDD-DBE3F5879198}"/>
                </c:ext>
              </c:extLst>
            </c:dLbl>
            <c:dLbl>
              <c:idx val="4"/>
              <c:layout>
                <c:manualLayout>
                  <c:x val="-7.0333432157035046E-3"/>
                  <c:y val="3.88847605724441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F5-406F-8BDD-DBE3F5879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Accelerators!$L$45:$S$45</c:f>
              <c:strCache>
                <c:ptCount val="8"/>
                <c:pt idx="0">
                  <c:v>New trade agreements</c:v>
                </c:pt>
                <c:pt idx="1">
                  <c:v>Other</c:v>
                </c:pt>
                <c:pt idx="2">
                  <c:v>Growing demand for ethical and sustainable products</c:v>
                </c:pt>
                <c:pt idx="3">
                  <c:v>Favorable M&amp;A environment</c:v>
                </c:pt>
                <c:pt idx="4">
                  <c:v>Easing of the talent shortage</c:v>
                </c:pt>
                <c:pt idx="5">
                  <c:v>Easing of supply constraints</c:v>
                </c:pt>
                <c:pt idx="6">
                  <c:v>Advances in technology</c:v>
                </c:pt>
                <c:pt idx="7">
                  <c:v>Changing consumer spending patterns</c:v>
                </c:pt>
              </c:strCache>
            </c:strRef>
          </c:cat>
          <c:val>
            <c:numRef>
              <c:f>Accelerators!$L$46:$S$46</c:f>
              <c:numCache>
                <c:formatCode>0%</c:formatCode>
                <c:ptCount val="8"/>
                <c:pt idx="0">
                  <c:v>8.3333333333333329E-2</c:v>
                </c:pt>
                <c:pt idx="1">
                  <c:v>0.125</c:v>
                </c:pt>
                <c:pt idx="2">
                  <c:v>0.29166666666666669</c:v>
                </c:pt>
                <c:pt idx="3">
                  <c:v>0.45833333333333331</c:v>
                </c:pt>
                <c:pt idx="4">
                  <c:v>0.5</c:v>
                </c:pt>
                <c:pt idx="5">
                  <c:v>0.5</c:v>
                </c:pt>
                <c:pt idx="6">
                  <c:v>0.625</c:v>
                </c:pt>
                <c:pt idx="7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7-4057-957E-D16F6C962496}"/>
            </c:ext>
          </c:extLst>
        </c:ser>
        <c:ser>
          <c:idx val="1"/>
          <c:order val="1"/>
          <c:tx>
            <c:strRef>
              <c:f>Accelerators!$K$47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1722146391747335E-2"/>
                  <c:y val="-5.8327140858667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924029186343717E-2"/>
                      <c:h val="3.13022322608181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3F5-406F-8BDD-DBE3F5879198}"/>
                </c:ext>
              </c:extLst>
            </c:dLbl>
            <c:dLbl>
              <c:idx val="6"/>
              <c:layout>
                <c:manualLayout>
                  <c:x val="-1.1722238692839318E-2"/>
                  <c:y val="-7.77695211448898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F5-406F-8BDD-DBE3F5879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Accelerators!$L$45:$S$45</c:f>
              <c:strCache>
                <c:ptCount val="8"/>
                <c:pt idx="0">
                  <c:v>New trade agreements</c:v>
                </c:pt>
                <c:pt idx="1">
                  <c:v>Other</c:v>
                </c:pt>
                <c:pt idx="2">
                  <c:v>Growing demand for ethical and sustainable products</c:v>
                </c:pt>
                <c:pt idx="3">
                  <c:v>Favorable M&amp;A environment</c:v>
                </c:pt>
                <c:pt idx="4">
                  <c:v>Easing of the talent shortage</c:v>
                </c:pt>
                <c:pt idx="5">
                  <c:v>Easing of supply constraints</c:v>
                </c:pt>
                <c:pt idx="6">
                  <c:v>Advances in technology</c:v>
                </c:pt>
                <c:pt idx="7">
                  <c:v>Changing consumer spending patterns</c:v>
                </c:pt>
              </c:strCache>
            </c:strRef>
          </c:cat>
          <c:val>
            <c:numRef>
              <c:f>Accelerators!$L$47:$S$47</c:f>
              <c:numCache>
                <c:formatCode>0%</c:formatCode>
                <c:ptCount val="8"/>
                <c:pt idx="0">
                  <c:v>5.5045871559633031E-2</c:v>
                </c:pt>
                <c:pt idx="1">
                  <c:v>7.7981651376146793E-2</c:v>
                </c:pt>
                <c:pt idx="2">
                  <c:v>0.30275229357798167</c:v>
                </c:pt>
                <c:pt idx="3">
                  <c:v>0.43577981651376146</c:v>
                </c:pt>
                <c:pt idx="4">
                  <c:v>0.54128440366972475</c:v>
                </c:pt>
                <c:pt idx="5">
                  <c:v>0.43577981651376146</c:v>
                </c:pt>
                <c:pt idx="6">
                  <c:v>0.59174311926605505</c:v>
                </c:pt>
                <c:pt idx="7">
                  <c:v>0.37155963302752293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87-4057-957E-D16F6C9624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65515968"/>
        <c:axId val="765514304"/>
      </c:barChart>
      <c:catAx>
        <c:axId val="765515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514304"/>
        <c:crosses val="autoZero"/>
        <c:auto val="1"/>
        <c:lblAlgn val="ctr"/>
        <c:lblOffset val="100"/>
        <c:noMultiLvlLbl val="0"/>
      </c:catAx>
      <c:valAx>
        <c:axId val="76551430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51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 one of the following stakeholders is most important to your company’s decision-making around growth in the short term (</a:t>
            </a:r>
            <a:r>
              <a:rPr lang="en-GB" sz="1400" b="0" i="0" u="none" strike="noStrike" baseline="0" dirty="0">
                <a:effectLst/>
              </a:rPr>
              <a:t>one to three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'ST stakeholders'!$E$43</c:f>
              <c:strCache>
                <c:ptCount val="1"/>
                <c:pt idx="0">
                  <c:v>Consumer Goods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2.3833688148764253E-3"/>
                  <c:y val="1.97099502347036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DE-4051-9C9D-B640E3F63C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stakeholders'!$F$42:$L$42</c:f>
              <c:strCache>
                <c:ptCount val="7"/>
                <c:pt idx="0">
                  <c:v>Suppliers</c:v>
                </c:pt>
                <c:pt idx="1">
                  <c:v>Board of directors</c:v>
                </c:pt>
                <c:pt idx="2">
                  <c:v>Employees</c:v>
                </c:pt>
                <c:pt idx="3">
                  <c:v>Communities</c:v>
                </c:pt>
                <c:pt idx="4">
                  <c:v>Other</c:v>
                </c:pt>
                <c:pt idx="5">
                  <c:v>Investors</c:v>
                </c:pt>
                <c:pt idx="6">
                  <c:v>Customers</c:v>
                </c:pt>
              </c:strCache>
            </c:strRef>
          </c:cat>
          <c:val>
            <c:numRef>
              <c:f>'ST stakeholders'!$F$43:$L$43</c:f>
              <c:numCache>
                <c:formatCode>General</c:formatCode>
                <c:ptCount val="7"/>
                <c:pt idx="2" formatCode="0%">
                  <c:v>4.1666666666666664E-2</c:v>
                </c:pt>
                <c:pt idx="3" formatCode="0%">
                  <c:v>4.1666666666666664E-2</c:v>
                </c:pt>
                <c:pt idx="4" formatCode="0%">
                  <c:v>8.3333333333333329E-2</c:v>
                </c:pt>
                <c:pt idx="5" formatCode="0%">
                  <c:v>0.125</c:v>
                </c:pt>
                <c:pt idx="6" formatCode="0%">
                  <c:v>0.70833333333333337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7-4165-A354-4526E26F7232}"/>
            </c:ext>
          </c:extLst>
        </c:ser>
        <c:ser>
          <c:idx val="1"/>
          <c:order val="1"/>
          <c:tx>
            <c:strRef>
              <c:f>'ST stakeholders'!$E$44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stakeholders'!$F$42:$L$42</c:f>
              <c:strCache>
                <c:ptCount val="7"/>
                <c:pt idx="0">
                  <c:v>Suppliers</c:v>
                </c:pt>
                <c:pt idx="1">
                  <c:v>Board of directors</c:v>
                </c:pt>
                <c:pt idx="2">
                  <c:v>Employees</c:v>
                </c:pt>
                <c:pt idx="3">
                  <c:v>Communities</c:v>
                </c:pt>
                <c:pt idx="4">
                  <c:v>Other</c:v>
                </c:pt>
                <c:pt idx="5">
                  <c:v>Investors</c:v>
                </c:pt>
                <c:pt idx="6">
                  <c:v>Customers</c:v>
                </c:pt>
              </c:strCache>
            </c:strRef>
          </c:cat>
          <c:val>
            <c:numRef>
              <c:f>'ST stakeholders'!$F$44:$L$44</c:f>
              <c:numCache>
                <c:formatCode>0%</c:formatCode>
                <c:ptCount val="7"/>
                <c:pt idx="0">
                  <c:v>4.7619047619047616E-2</c:v>
                </c:pt>
                <c:pt idx="1">
                  <c:v>8.5714285714285715E-2</c:v>
                </c:pt>
                <c:pt idx="2">
                  <c:v>0.12380952380952381</c:v>
                </c:pt>
                <c:pt idx="3">
                  <c:v>1.4285714285714285E-2</c:v>
                </c:pt>
                <c:pt idx="4">
                  <c:v>4.7619047619047616E-2</c:v>
                </c:pt>
                <c:pt idx="5">
                  <c:v>0.14761904761904762</c:v>
                </c:pt>
                <c:pt idx="6">
                  <c:v>0.53333333333333333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D7-4165-A354-4526E26F72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44943008"/>
        <c:axId val="844939680"/>
      </c:barChart>
      <c:catAx>
        <c:axId val="84494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939680"/>
        <c:crosses val="autoZero"/>
        <c:auto val="1"/>
        <c:lblAlgn val="ctr"/>
        <c:lblOffset val="100"/>
        <c:noMultiLvlLbl val="0"/>
      </c:catAx>
      <c:valAx>
        <c:axId val="8449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494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 one of the following stakeholders is most important to your company’s decision-making around growth in the long term (</a:t>
            </a:r>
            <a:r>
              <a:rPr lang="en-GB" sz="1400" b="0" i="0" u="none" strike="noStrike" baseline="0" dirty="0">
                <a:effectLst/>
              </a:rPr>
              <a:t>three to five </a:t>
            </a:r>
            <a:r>
              <a:rPr lang="en-GB" dirty="0"/>
              <a:t>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'LT stakeholders'!$E$43</c:f>
              <c:strCache>
                <c:ptCount val="1"/>
                <c:pt idx="0">
                  <c:v>Consumer Goods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stakeholders'!$F$42:$K$42</c:f>
              <c:strCache>
                <c:ptCount val="6"/>
                <c:pt idx="0">
                  <c:v>Employees</c:v>
                </c:pt>
                <c:pt idx="1">
                  <c:v>Communities</c:v>
                </c:pt>
                <c:pt idx="2">
                  <c:v>Other</c:v>
                </c:pt>
                <c:pt idx="3">
                  <c:v>Investors</c:v>
                </c:pt>
                <c:pt idx="4">
                  <c:v>Board of directors</c:v>
                </c:pt>
                <c:pt idx="5">
                  <c:v>Customers</c:v>
                </c:pt>
              </c:strCache>
            </c:strRef>
          </c:cat>
          <c:val>
            <c:numRef>
              <c:f>'LT stakeholders'!$F$43:$K$43</c:f>
              <c:numCache>
                <c:formatCode>0%</c:formatCode>
                <c:ptCount val="6"/>
                <c:pt idx="0">
                  <c:v>4.1666666666666664E-2</c:v>
                </c:pt>
                <c:pt idx="1">
                  <c:v>4.1666666666666664E-2</c:v>
                </c:pt>
                <c:pt idx="2">
                  <c:v>8.3333333333333329E-2</c:v>
                </c:pt>
                <c:pt idx="3">
                  <c:v>0.20833333333333334</c:v>
                </c:pt>
                <c:pt idx="4">
                  <c:v>0.25</c:v>
                </c:pt>
                <c:pt idx="5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A-459E-98A0-77BAF6FEB495}"/>
            </c:ext>
          </c:extLst>
        </c:ser>
        <c:ser>
          <c:idx val="1"/>
          <c:order val="1"/>
          <c:tx>
            <c:strRef>
              <c:f>'LT stakeholders'!$E$44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stakeholders'!$F$42:$K$42</c:f>
              <c:strCache>
                <c:ptCount val="6"/>
                <c:pt idx="0">
                  <c:v>Employees</c:v>
                </c:pt>
                <c:pt idx="1">
                  <c:v>Communities</c:v>
                </c:pt>
                <c:pt idx="2">
                  <c:v>Other</c:v>
                </c:pt>
                <c:pt idx="3">
                  <c:v>Investors</c:v>
                </c:pt>
                <c:pt idx="4">
                  <c:v>Board of directors</c:v>
                </c:pt>
                <c:pt idx="5">
                  <c:v>Customers</c:v>
                </c:pt>
              </c:strCache>
            </c:strRef>
          </c:cat>
          <c:val>
            <c:numRef>
              <c:f>'LT stakeholders'!$F$44:$K$44</c:f>
              <c:numCache>
                <c:formatCode>0%</c:formatCode>
                <c:ptCount val="6"/>
                <c:pt idx="0">
                  <c:v>6.2200956937799042E-2</c:v>
                </c:pt>
                <c:pt idx="1">
                  <c:v>2.3923444976076555E-2</c:v>
                </c:pt>
                <c:pt idx="2">
                  <c:v>3.8277511961722487E-2</c:v>
                </c:pt>
                <c:pt idx="3">
                  <c:v>0.25837320574162681</c:v>
                </c:pt>
                <c:pt idx="4">
                  <c:v>0.15789473684210525</c:v>
                </c:pt>
                <c:pt idx="5">
                  <c:v>0.45454545454545453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4A-459E-98A0-77BAF6FEB4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28096624"/>
        <c:axId val="1028106192"/>
      </c:barChart>
      <c:catAx>
        <c:axId val="1028096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106192"/>
        <c:crosses val="autoZero"/>
        <c:auto val="1"/>
        <c:lblAlgn val="ctr"/>
        <c:lblOffset val="100"/>
        <c:noMultiLvlLbl val="0"/>
      </c:catAx>
      <c:valAx>
        <c:axId val="102810619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09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14A01-FCB2-4C53-B3AD-B96BA734C606}" type="datetimeFigureOut">
              <a:rPr lang="en-GB" smtClean="0">
                <a:latin typeface="Roboto Light" panose="02000000000000000000" pitchFamily="2" charset="0"/>
              </a:rPr>
              <a:t>07/12/2022</a:t>
            </a:fld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818AD-EBF8-4BCE-ABA5-3B1A81B4F509}" type="slidenum">
              <a:rPr lang="en-GB" smtClean="0">
                <a:latin typeface="Roboto Light" panose="02000000000000000000" pitchFamily="2" charset="0"/>
              </a:rPr>
              <a:t>‹#›</a:t>
            </a:fld>
            <a:endParaRPr lang="en-GB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6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75FA1BE9-63C4-EE43-9506-F641B945431E}" type="datetimeFigureOut">
              <a:rPr lang="en-US" smtClean="0"/>
              <a:pPr/>
              <a:t>12/7/22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59AB0446-7963-9949-A5B2-B46F91687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60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14CF449-35E9-2AC7-5852-1152E45E49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4385" y="1881330"/>
            <a:ext cx="3855230" cy="121127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C01FE-F908-51C3-F503-D21E65206183}"/>
              </a:ext>
            </a:extLst>
          </p:cNvPr>
          <p:cNvSpPr txBox="1">
            <a:spLocks/>
          </p:cNvSpPr>
          <p:nvPr userDrawn="1"/>
        </p:nvSpPr>
        <p:spPr>
          <a:xfrm>
            <a:off x="2402939" y="3262170"/>
            <a:ext cx="4338117" cy="605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bg1"/>
                </a:solidFill>
              </a:rPr>
              <a:t>Where Innovative Organizations Are Placing Bets and Taking Chances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8A6E891-0009-B46F-274A-2E637FE9EC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34975" y="1419622"/>
            <a:ext cx="2074049" cy="25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11676-A8EF-35ED-B096-0474DB600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1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5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5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F0A67-8BDE-58B1-94AB-ED547461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21EEF-2D5B-839C-4468-5762BA4B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4B00E-3A62-66F0-18F7-E3CA1FBC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610F35-F36B-71A7-5DB8-6099FCAA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1807A52-136D-5D60-819D-13FBD0851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1688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B967-AEEB-2267-E21A-85F84AB5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5D6AAC-239A-1CE8-4663-81FC5411F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59A2A-E57D-9E63-E596-A0300D88B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9BFF3-674D-2CD3-FF71-DA137E99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CE2F0-D044-FD90-5B29-2DA40D10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9334A-F785-4270-7058-468EFF63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5615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F2AD-4556-E9D8-C273-AFB8CEE90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82290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57ABB-2964-0851-9475-3C859CC8B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77133-0943-2E02-73DA-7071A329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B0529-7CA3-EF5C-1E96-A9EB042D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3B1B0-B05F-D15A-6F12-50619480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6941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9230-D174-A81F-E8A7-3E55FAE9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E4796-8432-04FA-F7B7-626EDA317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61B48-CCAC-18C8-F297-8A471746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676EB-BD6E-BAB5-C234-098C6111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4A4A6-8DA9-CDC1-24B0-0A6A3BC1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9444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359C5-44FC-4560-E28C-6C81CA19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5D189-D7CC-F453-D79B-3AC41714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58511-11E3-0479-0107-4B2DA765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702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C264-E6FA-C11A-BB24-E56A1B530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0791E-5FB4-D111-0934-491EBF20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93157-E34A-8350-70EC-8739A606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60CE1-BC91-F07D-C380-65F641CE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7CF6DB8-2781-8F07-897C-98A43D5C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0696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F078E-09CF-2C7B-B979-649CEC49E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1EA39-802D-3EE1-10D3-33A9A572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1C843-1678-1910-2C91-1C0BBA5C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B6B47-906D-D2AE-E747-C9F3D4A4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C328052-55F4-5964-0062-0639601B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D7C33-E52F-811D-2849-C15CD7007D5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03835" y="1369219"/>
            <a:ext cx="3886200" cy="3263504"/>
          </a:xfrm>
        </p:spPr>
        <p:txBody>
          <a:bodyPr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68491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B19A2-C50B-03BB-3433-122AAE839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378460"/>
            <a:ext cx="3868340" cy="500345"/>
          </a:xfrm>
        </p:spPr>
        <p:txBody>
          <a:bodyPr anchor="b"/>
          <a:lstStyle>
            <a:lvl1pPr marL="0" indent="0">
              <a:buNone/>
              <a:defRPr sz="18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35189-39CF-7A9F-0A6A-ACE8FEDCE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B56AB-AA4D-24B0-7271-31039823B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378460"/>
            <a:ext cx="3887391" cy="500346"/>
          </a:xfrm>
        </p:spPr>
        <p:txBody>
          <a:bodyPr anchor="b"/>
          <a:lstStyle>
            <a:lvl1pPr marL="0" indent="0">
              <a:buNone/>
              <a:defRPr sz="18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B1C1C-EACF-2821-8DE4-D3F0B664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BAF33E-8384-8986-BFA1-A0F0B19D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8B4F8-9F88-6DC8-0332-C2757449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2B62D66-7398-FA24-08D6-EF8B66F093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29149" y="1878806"/>
            <a:ext cx="3887391" cy="2763441"/>
          </a:xfrm>
        </p:spPr>
        <p:txBody>
          <a:bodyPr/>
          <a:lstStyle>
            <a:lvl1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171EBE0-3833-73DB-D609-87E46F66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9" y="808301"/>
            <a:ext cx="8059340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6047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F7D78D-7060-164C-9E1F-E543674CA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402864"/>
            <a:ext cx="8229600" cy="3222475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5AC0088-B1F9-E243-BEBD-FF192BA5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08301"/>
            <a:ext cx="8229600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1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BBB71-E598-A842-B0F2-58587D03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5F1D2-C0F9-B5BD-0680-A3EADC91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3720E-57BD-7ABF-B2F4-4EE4C128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461B888-A7CE-DD3D-2C5E-F20BF937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47270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733843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25DA8-2E89-73B7-E0B8-80E8B9A8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7054"/>
            <a:ext cx="7886700" cy="550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38562-89D6-6641-2B48-BEDC3BB0B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9111F-61D7-9D99-8823-1586154B9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76005"/>
            <a:ext cx="20574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12/7/22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71C11-3497-95FE-C751-0F0B6E530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76005"/>
            <a:ext cx="30861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7179D-73FF-9FEB-04BB-007D23987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76005"/>
            <a:ext cx="20574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171BAD-38D1-68F6-B766-85BDBD59E2AB}"/>
              </a:ext>
            </a:extLst>
          </p:cNvPr>
          <p:cNvCxnSpPr>
            <a:cxnSpLocks/>
          </p:cNvCxnSpPr>
          <p:nvPr userDrawn="1"/>
        </p:nvCxnSpPr>
        <p:spPr>
          <a:xfrm>
            <a:off x="457199" y="654627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6FEDCE-436B-F902-8688-642DF692B40B}"/>
              </a:ext>
            </a:extLst>
          </p:cNvPr>
          <p:cNvCxnSpPr>
            <a:cxnSpLocks/>
          </p:cNvCxnSpPr>
          <p:nvPr userDrawn="1"/>
        </p:nvCxnSpPr>
        <p:spPr>
          <a:xfrm>
            <a:off x="457199" y="4807084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geRef">
            <a:extLst>
              <a:ext uri="{FF2B5EF4-FFF2-40B4-BE49-F238E27FC236}">
                <a16:creationId xmlns:a16="http://schemas.microsoft.com/office/drawing/2014/main" id="{BAAB043D-649F-33AE-0352-487B2CDD25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15485" y="4868222"/>
            <a:ext cx="427038" cy="1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defTabSz="847725" eaLnBrk="0" hangingPunct="0"/>
            <a:fld id="{A23EA7B4-8CC6-254A-AC56-56E57222A67E}" type="slidenum">
              <a:rPr lang="en-US" sz="800" b="0" i="0">
                <a:solidFill>
                  <a:srgbClr val="666666"/>
                </a:solidFill>
                <a:latin typeface="+mj-lt"/>
                <a:ea typeface="Akzidenz-Grotesk Std Light" charset="0"/>
                <a:cs typeface="Akzidenz-Grotesk Std Light" charset="0"/>
              </a:rPr>
              <a:pPr algn="r" defTabSz="847725" eaLnBrk="0" hangingPunct="0"/>
              <a:t>‹#›</a:t>
            </a:fld>
            <a:endParaRPr lang="en-US" sz="800" b="0" i="0" dirty="0">
              <a:solidFill>
                <a:srgbClr val="666666"/>
              </a:solidFill>
              <a:latin typeface="+mj-lt"/>
              <a:ea typeface="Akzidenz-Grotesk Std Light" charset="0"/>
              <a:cs typeface="Akzidenz-Grotesk Std Light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F3FB43-FD6E-3E62-9C56-6CCE1B86EE6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198" y="310399"/>
            <a:ext cx="2074049" cy="2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6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4" r:id="rId2"/>
    <p:sldLayoutId id="2147483806" r:id="rId3"/>
    <p:sldLayoutId id="2147483809" r:id="rId4"/>
    <p:sldLayoutId id="2147483805" r:id="rId5"/>
    <p:sldLayoutId id="2147483807" r:id="rId6"/>
    <p:sldLayoutId id="2147483808" r:id="rId7"/>
    <p:sldLayoutId id="2147483816" r:id="rId8"/>
    <p:sldLayoutId id="2147483810" r:id="rId9"/>
    <p:sldLayoutId id="2147483811" r:id="rId10"/>
    <p:sldLayoutId id="21474838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+mj-lt"/>
          <a:ea typeface="Roboto Light" panose="02000000000000000000" pitchFamily="2" charset="0"/>
          <a:cs typeface="Roboto Light" panose="02000000000000000000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8614AAC-4685-F94E-6401-BE8D7C2D4A53}"/>
              </a:ext>
            </a:extLst>
          </p:cNvPr>
          <p:cNvSpPr txBox="1">
            <a:spLocks/>
          </p:cNvSpPr>
          <p:nvPr/>
        </p:nvSpPr>
        <p:spPr>
          <a:xfrm>
            <a:off x="2898178" y="4371950"/>
            <a:ext cx="3347641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Consumer Goods</a:t>
            </a:r>
          </a:p>
        </p:txBody>
      </p:sp>
    </p:spTree>
    <p:extLst>
      <p:ext uri="{BB962C8B-B14F-4D97-AF65-F5344CB8AC3E}">
        <p14:creationId xmlns:p14="http://schemas.microsoft.com/office/powerpoint/2010/main" val="57844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customer rules.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Customers remained the most important stakeholders when making decisions relating to long-term growth, but boards of directors ranked second at a higher rate than the average. 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1255D39-060A-41CE-BEC8-588239B43D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977998"/>
              </p:ext>
            </p:extLst>
          </p:nvPr>
        </p:nvGraphicFramePr>
        <p:xfrm>
          <a:off x="395536" y="1419622"/>
          <a:ext cx="5328592" cy="323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B87021E-9AFB-1124-5C62-20A704CBE2DE}"/>
              </a:ext>
            </a:extLst>
          </p:cNvPr>
          <p:cNvSpPr txBox="1"/>
          <p:nvPr/>
        </p:nvSpPr>
        <p:spPr>
          <a:xfrm>
            <a:off x="395536" y="4515966"/>
            <a:ext cx="117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N=209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0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latin typeface="Franklin Gothic Book" panose="020B0503020102020204" pitchFamily="34" charset="0"/>
              </a:rPr>
              <a:t>Leaders are less optimistic than others in the short term.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63% of consumer goods respondents rated their companies’ short-term growth prospects as “good” (50%) or “excellent” (13%)—significantly less than the combined average of 70%. 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D5AD1-42B8-B398-FF31-7DAD5B71BFD4}"/>
              </a:ext>
            </a:extLst>
          </p:cNvPr>
          <p:cNvSpPr txBox="1"/>
          <p:nvPr/>
        </p:nvSpPr>
        <p:spPr>
          <a:xfrm>
            <a:off x="395536" y="4515966"/>
            <a:ext cx="117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N=196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839285A-0FB5-688D-4D86-48E54BEA4A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669331"/>
              </p:ext>
            </p:extLst>
          </p:nvPr>
        </p:nvGraphicFramePr>
        <p:xfrm>
          <a:off x="457199" y="1419622"/>
          <a:ext cx="540060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long-term outlook is better.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83% of consumer goods respondents rated their companies’ long-term growth prospects as good (50%) or excellent (33%), compared to the combined average of 91%. 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F4C77A5-C03B-2A9C-566D-9AD53EBE63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1057"/>
              </p:ext>
            </p:extLst>
          </p:nvPr>
        </p:nvGraphicFramePr>
        <p:xfrm>
          <a:off x="457198" y="1419622"/>
          <a:ext cx="5266929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E471BF3-EF84-D801-0391-DEAD8AA97753}"/>
              </a:ext>
            </a:extLst>
          </p:cNvPr>
          <p:cNvSpPr txBox="1"/>
          <p:nvPr/>
        </p:nvSpPr>
        <p:spPr>
          <a:xfrm>
            <a:off x="395536" y="4515966"/>
            <a:ext cx="117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N=195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0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Revenue defines short-term growth.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Franklin Gothic Book" panose="020B0503020102020204" pitchFamily="34" charset="0"/>
                <a:ea typeface="Arial" panose="020B0604020202020204" pitchFamily="34" charset="0"/>
              </a:rPr>
              <a:t>Increased revenue represented the most common measure of short-term growth, according to 38% of consumer goods respondents, followed by increased profit (25%).</a:t>
            </a:r>
            <a:endParaRPr lang="en-GB" sz="1200" dirty="0">
              <a:effectLst/>
              <a:latin typeface="Franklin Gothic Book" panose="020B05030201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EC5A59C-057F-1C33-5BB8-01BD493EA1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127657"/>
              </p:ext>
            </p:extLst>
          </p:nvPr>
        </p:nvGraphicFramePr>
        <p:xfrm>
          <a:off x="395536" y="1419622"/>
          <a:ext cx="5328592" cy="307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C1CA1E1-89F2-8333-01C8-1F79301BA3C7}"/>
              </a:ext>
            </a:extLst>
          </p:cNvPr>
          <p:cNvSpPr txBox="1"/>
          <p:nvPr/>
        </p:nvSpPr>
        <p:spPr>
          <a:xfrm>
            <a:off x="395536" y="4486839"/>
            <a:ext cx="117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Market share defines long-term growth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Increased market share represented the most common measure of long-term growth, according to 38% of consumer goods respondents—a significant difference from the overall average.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6141895-EBD7-A0DF-4829-C3CA81A072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232507"/>
              </p:ext>
            </p:extLst>
          </p:nvPr>
        </p:nvGraphicFramePr>
        <p:xfrm>
          <a:off x="395536" y="1419622"/>
          <a:ext cx="532859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19CD38-87E7-033A-951F-6AEFA7C5A0B5}"/>
              </a:ext>
            </a:extLst>
          </p:cNvPr>
          <p:cNvSpPr txBox="1"/>
          <p:nvPr/>
        </p:nvSpPr>
        <p:spPr>
          <a:xfrm>
            <a:off x="395536" y="4515966"/>
            <a:ext cx="117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Digital transformation and efficiencies lead the way.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7147536" y="1858494"/>
            <a:ext cx="1566827" cy="193899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In a departure from the overall average, consumer goods respondents ranked digital transformation as their top growth strategy, followed by improved operational efficiencies.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08E4DA-36EF-63E6-E86F-BA4F39932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841203"/>
              </p:ext>
            </p:extLst>
          </p:nvPr>
        </p:nvGraphicFramePr>
        <p:xfrm>
          <a:off x="457199" y="1878921"/>
          <a:ext cx="3136900" cy="2025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514997460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381448547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75292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 or service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23938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Expanding the customer base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02612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operational efficiencies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0020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product or service improvements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0962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transformation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5178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Mergers, acquisitions, and partnerships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301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pricing strategies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8752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 new capacity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0066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Venture investing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21583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98293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A6E52E0-1354-FE09-403F-E7F6507FC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22852"/>
              </p:ext>
            </p:extLst>
          </p:nvPr>
        </p:nvGraphicFramePr>
        <p:xfrm>
          <a:off x="3851920" y="1878921"/>
          <a:ext cx="3124200" cy="2025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27064077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5501854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3394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transformation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0384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operational efficiencies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2919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 or service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1719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Expanding the customer base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3240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product or service improvements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4340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pricing strategies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4202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 new capacity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32057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Mergers, acquisitions, and partnerships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1438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Venture investing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0901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57899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4F18D38-3841-F0A7-675A-48E0B2E9AB9D}"/>
              </a:ext>
            </a:extLst>
          </p:cNvPr>
          <p:cNvSpPr txBox="1"/>
          <p:nvPr/>
        </p:nvSpPr>
        <p:spPr>
          <a:xfrm>
            <a:off x="415603" y="1563638"/>
            <a:ext cx="1566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ranklin Gothic Book" panose="020B0503020102020204" pitchFamily="34" charset="0"/>
              </a:rPr>
              <a:t>Average</a:t>
            </a:r>
            <a:endParaRPr lang="en-GB" sz="1200" b="1" dirty="0">
              <a:latin typeface="Franklin Gothic Book" panose="020B05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7B7541-7298-2381-29AE-991753C94C45}"/>
              </a:ext>
            </a:extLst>
          </p:cNvPr>
          <p:cNvSpPr txBox="1"/>
          <p:nvPr/>
        </p:nvSpPr>
        <p:spPr>
          <a:xfrm>
            <a:off x="3765878" y="1563638"/>
            <a:ext cx="2428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ranklin Gothic Book" panose="020B0503020102020204" pitchFamily="34" charset="0"/>
              </a:rPr>
              <a:t>Consumer goods</a:t>
            </a:r>
            <a:endParaRPr lang="en-GB" sz="1200" b="1" dirty="0">
              <a:latin typeface="Franklin Gothic Book" panose="020B05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5B9A36-D5E7-E613-8DC2-5809487622F4}"/>
              </a:ext>
            </a:extLst>
          </p:cNvPr>
          <p:cNvSpPr txBox="1"/>
          <p:nvPr/>
        </p:nvSpPr>
        <p:spPr>
          <a:xfrm>
            <a:off x="429637" y="4525392"/>
            <a:ext cx="117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Inflation and recession are the biggest blockers.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Inflation and the threat of recession represented the most significant growth barriers for consumer goods respondents—far above the overall average. 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420565-8A9A-4D71-B24B-146EDA373D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451605"/>
              </p:ext>
            </p:extLst>
          </p:nvPr>
        </p:nvGraphicFramePr>
        <p:xfrm>
          <a:off x="421430" y="1419622"/>
          <a:ext cx="5302697" cy="3115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A7A3A3A-F1E1-1884-39AA-FF5870325401}"/>
              </a:ext>
            </a:extLst>
          </p:cNvPr>
          <p:cNvSpPr txBox="1"/>
          <p:nvPr/>
        </p:nvSpPr>
        <p:spPr>
          <a:xfrm>
            <a:off x="421431" y="4515966"/>
            <a:ext cx="117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>
                <a:latin typeface="Franklin Gothic Book" panose="020B0503020102020204" pitchFamily="34" charset="0"/>
              </a:rPr>
              <a:t>Consumer spending changes are the main growth driver.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6516216" y="1563688"/>
            <a:ext cx="2170583" cy="138499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Changing consumer spending patterns represented the most significant growth driver, according to 75% of consumer goods respondents, followed by advances in technology (63%).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0C29124-F4AF-459C-B71D-E7C3A424C8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193843"/>
              </p:ext>
            </p:extLst>
          </p:nvPr>
        </p:nvGraphicFramePr>
        <p:xfrm>
          <a:off x="451090" y="1419622"/>
          <a:ext cx="5921110" cy="3266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C4A0CF7-8CE4-9AA8-D035-A56C1469996C}"/>
              </a:ext>
            </a:extLst>
          </p:cNvPr>
          <p:cNvSpPr txBox="1"/>
          <p:nvPr/>
        </p:nvSpPr>
        <p:spPr>
          <a:xfrm>
            <a:off x="395536" y="4515966"/>
            <a:ext cx="117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customer rules.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71% of consumer goods respondents highlighted customers as the most important stakeholders when making decisions relating to short-term growth—far above the overall average of 53%. 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48B529-987B-4123-BF60-E174D3BDEA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607848"/>
              </p:ext>
            </p:extLst>
          </p:nvPr>
        </p:nvGraphicFramePr>
        <p:xfrm>
          <a:off x="395536" y="1419622"/>
          <a:ext cx="5328592" cy="322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34B2951-8391-695D-B6F1-3A46599934F1}"/>
              </a:ext>
            </a:extLst>
          </p:cNvPr>
          <p:cNvSpPr txBox="1"/>
          <p:nvPr/>
        </p:nvSpPr>
        <p:spPr>
          <a:xfrm>
            <a:off x="395536" y="4515966"/>
            <a:ext cx="117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ranklin Gothic Book" panose="020B0503020102020204" pitchFamily="34" charset="0"/>
              </a:rPr>
              <a:t>N=210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TG Custom Colors 2">
      <a:dk1>
        <a:srgbClr val="082241"/>
      </a:dk1>
      <a:lt1>
        <a:srgbClr val="FFFFFF"/>
      </a:lt1>
      <a:dk2>
        <a:srgbClr val="082241"/>
      </a:dk2>
      <a:lt2>
        <a:srgbClr val="FFFFFF"/>
      </a:lt2>
      <a:accent1>
        <a:srgbClr val="082241"/>
      </a:accent1>
      <a:accent2>
        <a:srgbClr val="006393"/>
      </a:accent2>
      <a:accent3>
        <a:srgbClr val="618EB3"/>
      </a:accent3>
      <a:accent4>
        <a:srgbClr val="8FABC8"/>
      </a:accent4>
      <a:accent5>
        <a:srgbClr val="C1CEDF"/>
      </a:accent5>
      <a:accent6>
        <a:srgbClr val="DDE3EC"/>
      </a:accent6>
      <a:hlink>
        <a:srgbClr val="AFDDD1"/>
      </a:hlink>
      <a:folHlink>
        <a:srgbClr val="BEBD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ales and Marketing Documents Content Type" ma:contentTypeID="0x01010036118BF251209A4CA42196A4C2C9ABA00044F5302AF70EA143B2E01B33B4434DB7" ma:contentTypeVersion="15" ma:contentTypeDescription="" ma:contentTypeScope="" ma:versionID="affddd422a82fd9c654721df6a635297">
  <xsd:schema xmlns:xsd="http://www.w3.org/2001/XMLSchema" xmlns:xs="http://www.w3.org/2001/XMLSchema" xmlns:p="http://schemas.microsoft.com/office/2006/metadata/properties" xmlns:ns1="http://schemas.microsoft.com/sharepoint/v3" xmlns:ns2="ac443db5-1811-417e-bfdf-61f9a3728221" xmlns:ns3="63ea13cc-e74e-4d33-abe6-b5cdc01d9639" xmlns:ns4="cea7301b-98a6-4708-91df-dd66fbf5d5c2" targetNamespace="http://schemas.microsoft.com/office/2006/metadata/properties" ma:root="true" ma:fieldsID="7d6e768e2ba90eb3ed2077c373396195" ns1:_="" ns2:_="" ns3:_="" ns4:_="">
    <xsd:import namespace="http://schemas.microsoft.com/sharepoint/v3"/>
    <xsd:import namespace="ac443db5-1811-417e-bfdf-61f9a3728221"/>
    <xsd:import namespace="63ea13cc-e74e-4d33-abe6-b5cdc01d9639"/>
    <xsd:import namespace="cea7301b-98a6-4708-91df-dd66fbf5d5c2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3:o4b5841f0c884b37b7bf931ceaf87135" minOccurs="0"/>
                <xsd:element ref="ns1:PublishingStartDate" minOccurs="0"/>
                <xsd:element ref="ns1:PublishingExpirationDate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43db5-1811-417e-bfdf-61f9a372822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de574272-aace-4539-961e-e6d65101c5e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355c7af-a582-4c52-915e-a5aeb0663c8a}" ma:internalName="TaxCatchAll" ma:showField="CatchAllData" ma:web="ac443db5-1811-417e-bfdf-61f9a3728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355c7af-a582-4c52-915e-a5aeb0663c8a}" ma:internalName="TaxCatchAllLabel" ma:readOnly="true" ma:showField="CatchAllDataLabel" ma:web="ac443db5-1811-417e-bfdf-61f9a3728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a13cc-e74e-4d33-abe6-b5cdc01d9639" elementFormDefault="qualified">
    <xsd:import namespace="http://schemas.microsoft.com/office/2006/documentManagement/types"/>
    <xsd:import namespace="http://schemas.microsoft.com/office/infopath/2007/PartnerControls"/>
    <xsd:element name="o4b5841f0c884b37b7bf931ceaf87135" ma:index="12" nillable="true" ma:taxonomy="true" ma:internalName="o4b5841f0c884b37b7bf931ceaf87135" ma:taxonomyFieldName="Sales_x0020_and_x0020_Marketing_x0020_Topic" ma:displayName="Sales and Marketing Topic" ma:default="" ma:fieldId="{84b5841f-0c88-4b37-b7bf-931ceaf87135}" ma:sspId="de574272-aace-4539-961e-e6d65101c5e9" ma:termSetId="39662f9e-a00f-4869-ad11-4107c4465b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7301b-98a6-4708-91df-dd66fbf5d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b5841f0c884b37b7bf931ceaf87135 xmlns="63ea13cc-e74e-4d33-abe6-b5cdc01d9639">
      <Terms xmlns="http://schemas.microsoft.com/office/infopath/2007/PartnerControls"/>
    </o4b5841f0c884b37b7bf931ceaf87135>
    <TaxCatchAll xmlns="ac443db5-1811-417e-bfdf-61f9a3728221"/>
    <PublishingExpirationDate xmlns="http://schemas.microsoft.com/sharepoint/v3" xsi:nil="true"/>
    <TaxKeywordTaxHTField xmlns="ac443db5-1811-417e-bfdf-61f9a3728221">
      <Terms xmlns="http://schemas.microsoft.com/office/infopath/2007/PartnerControls"/>
    </TaxKeywordTaxHTField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405A8A7-7DFA-44D1-9B8E-071157663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c443db5-1811-417e-bfdf-61f9a3728221"/>
    <ds:schemaRef ds:uri="63ea13cc-e74e-4d33-abe6-b5cdc01d9639"/>
    <ds:schemaRef ds:uri="cea7301b-98a6-4708-91df-dd66fbf5d5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0ED570-48EF-46D1-86B5-14EAAD764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2C77B8-BE18-419C-B6F9-0D6AE9750119}">
  <ds:schemaRefs>
    <ds:schemaRef ds:uri="http://purl.org/dc/dcmitype/"/>
    <ds:schemaRef ds:uri="cea7301b-98a6-4708-91df-dd66fbf5d5c2"/>
    <ds:schemaRef ds:uri="http://schemas.microsoft.com/office/2006/metadata/properties"/>
    <ds:schemaRef ds:uri="http://schemas.microsoft.com/sharepoint/v3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3ea13cc-e74e-4d33-abe6-b5cdc01d9639"/>
    <ds:schemaRef ds:uri="ac443db5-1811-417e-bfdf-61f9a372822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616</Words>
  <Application>Microsoft Macintosh PowerPoint</Application>
  <PresentationFormat>On-screen Show (16:9)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Franklin Gothic Book</vt:lpstr>
      <vt:lpstr>Calibri</vt:lpstr>
      <vt:lpstr>Roboto Light</vt:lpstr>
      <vt:lpstr>Arial</vt:lpstr>
      <vt:lpstr>Office Theme</vt:lpstr>
      <vt:lpstr>PowerPoint Presentation</vt:lpstr>
      <vt:lpstr>Leaders are less optimistic than others in the short term.</vt:lpstr>
      <vt:lpstr>The long-term outlook is better.</vt:lpstr>
      <vt:lpstr>Revenue defines short-term growth.</vt:lpstr>
      <vt:lpstr>Market share defines long-term growth</vt:lpstr>
      <vt:lpstr>Digital transformation and efficiencies lead the way.</vt:lpstr>
      <vt:lpstr>Inflation and recession are the biggest blockers.</vt:lpstr>
      <vt:lpstr>Consumer spending changes are the main growth driver.</vt:lpstr>
      <vt:lpstr>The customer rules.</vt:lpstr>
      <vt:lpstr>The customer rules.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James</dc:creator>
  <cp:lastModifiedBy>Scott Long</cp:lastModifiedBy>
  <cp:revision>46</cp:revision>
  <dcterms:created xsi:type="dcterms:W3CDTF">2016-04-06T15:43:46Z</dcterms:created>
  <dcterms:modified xsi:type="dcterms:W3CDTF">2022-12-07T19:24:57Z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0x01010036118BF251209A4CA42196A4C2C9ABA00044F5302AF70EA143B2E01B33B4434DB7</vt:lpwstr>
  </property>
  <property fmtid="{D5CDD505-2E9C-101B-9397-08002B2CF9AE}" pid="3" name="TaxKeyword">
    <vt:lpwstr/>
  </property>
  <property fmtid="{D5CDD505-2E9C-101B-9397-08002B2CF9AE}" pid="4" name="Sales and Marketing Topic">
    <vt:lpwstr/>
  </property>
  <property fmtid="{D5CDD505-2E9C-101B-9397-08002B2CF9AE}" pid="5" name="AuthorIds_UIVersion_512">
    <vt:lpwstr>47</vt:lpwstr>
  </property>
</Properties>
</file>