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</a:t>
            </a:r>
            <a:r>
              <a:rPr lang="en-GB" baseline="0" dirty="0"/>
              <a:t> one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(Outlook!$F$30,Outlook!$F$34)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(Outlook!$G$30,Outlook!$G$34)</c:f>
              <c:numCache>
                <c:formatCode>0%</c:formatCode>
                <c:ptCount val="2"/>
                <c:pt idx="0">
                  <c:v>4.1666666666666664E-2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D-4B8B-AE1E-D15EBD26B342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(Outlook!$F$30,Outlook!$F$34)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(Outlook!$H$30,Outlook!$H$34)</c:f>
              <c:numCache>
                <c:formatCode>0%</c:formatCode>
                <c:ptCount val="2"/>
                <c:pt idx="0">
                  <c:v>0.66666666666666663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D-4B8B-AE1E-D15EBD26B342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(Outlook!$F$30,Outlook!$F$34)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(Outlook!$I$30,Outlook!$I$34)</c:f>
              <c:numCache>
                <c:formatCode>0%</c:formatCode>
                <c:ptCount val="2"/>
                <c:pt idx="0">
                  <c:v>0.29166666666666669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3D-4B8B-AE1E-D15EBD26B342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(Outlook!$F$30,Outlook!$F$34)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(Outlook!$J$30,Outlook!$J$34)</c:f>
              <c:numCache>
                <c:formatCode>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3D-4B8B-AE1E-D15EBD26B342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3D-4B8B-AE1E-D15EBD26B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(Outlook!$F$30,Outlook!$F$34)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(Outlook!$K$30,Outlook!$K$34)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3D-4B8B-AE1E-D15EBD26B3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4798447"/>
        <c:axId val="534802607"/>
      </c:barChart>
      <c:catAx>
        <c:axId val="534798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02607"/>
        <c:crosses val="autoZero"/>
        <c:auto val="1"/>
        <c:lblAlgn val="ctr"/>
        <c:lblOffset val="100"/>
        <c:noMultiLvlLbl val="0"/>
      </c:catAx>
      <c:valAx>
        <c:axId val="53480260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9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</a:t>
            </a:r>
            <a:r>
              <a:rPr lang="en-GB" sz="1400" b="0" i="0" u="none" strike="noStrike" baseline="0" dirty="0">
                <a:effectLst/>
              </a:rPr>
              <a:t>three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(Outlook!$AE$30,Outlook!$AE$34)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(Outlook!$AF$30,Outlook!$AF$34)</c:f>
              <c:numCache>
                <c:formatCode>0%</c:formatCode>
                <c:ptCount val="2"/>
                <c:pt idx="0">
                  <c:v>0.29166666666666669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8-4D49-B0F7-02A3133E7980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(Outlook!$AE$30,Outlook!$AE$34)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(Outlook!$AG$30,Outlook!$AG$34)</c:f>
              <c:numCache>
                <c:formatCode>0%</c:formatCode>
                <c:ptCount val="2"/>
                <c:pt idx="0">
                  <c:v>0.625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8-4D49-B0F7-02A3133E7980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(Outlook!$AE$30,Outlook!$AE$34)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(Outlook!$AH$30,Outlook!$AH$34)</c:f>
              <c:numCache>
                <c:formatCode>0%</c:formatCode>
                <c:ptCount val="2"/>
                <c:pt idx="0">
                  <c:v>8.3333333333333329E-2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8-4D49-B0F7-02A3133E7980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F8-4D49-B0F7-02A3133E7980}"/>
                </c:ext>
              </c:extLst>
            </c:dLbl>
            <c:dLbl>
              <c:idx val="1"/>
              <c:layout>
                <c:manualLayout>
                  <c:x val="-2.777777777777676E-3"/>
                  <c:y val="-0.10648148148148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F8-4D49-B0F7-02A3133E7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(Outlook!$AE$30,Outlook!$AE$34)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(Outlook!$AI$30,Outlook!$AI$34)</c:f>
              <c:numCache>
                <c:formatCode>0%</c:formatCode>
                <c:ptCount val="2"/>
                <c:pt idx="0">
                  <c:v>0</c:v>
                </c:pt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F8-4D49-B0F7-02A3133E7980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(Outlook!$AE$30,Outlook!$AE$34)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(Outlook!$AJ$30,Outlook!$AJ$34)</c:f>
              <c:numCache>
                <c:formatCode>General</c:formatCode>
                <c:ptCount val="2"/>
                <c:pt idx="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F8-4D49-B0F7-02A3133E79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4799695"/>
        <c:axId val="534805935"/>
      </c:barChart>
      <c:catAx>
        <c:axId val="53479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05935"/>
        <c:crosses val="autoZero"/>
        <c:auto val="1"/>
        <c:lblAlgn val="ctr"/>
        <c:lblOffset val="100"/>
        <c:noMultiLvlLbl val="0"/>
      </c:catAx>
      <c:valAx>
        <c:axId val="53480593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9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short term (next one to three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def'!$G$82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def'!$F$83:$F$84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'ST growth def'!$G$83:$G$84</c:f>
              <c:numCache>
                <c:formatCode>0%</c:formatCode>
                <c:ptCount val="2"/>
                <c:pt idx="0">
                  <c:v>0.375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4-4023-9B2F-92B82205D027}"/>
            </c:ext>
          </c:extLst>
        </c:ser>
        <c:ser>
          <c:idx val="1"/>
          <c:order val="1"/>
          <c:tx>
            <c:strRef>
              <c:f>'ST growth def'!$H$82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def'!$F$83:$F$84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'ST growth def'!$H$83:$H$84</c:f>
              <c:numCache>
                <c:formatCode>0%</c:formatCode>
                <c:ptCount val="2"/>
                <c:pt idx="0">
                  <c:v>0.16666666666666666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4-4023-9B2F-92B82205D027}"/>
            </c:ext>
          </c:extLst>
        </c:ser>
        <c:ser>
          <c:idx val="2"/>
          <c:order val="2"/>
          <c:tx>
            <c:strRef>
              <c:f>'ST growth def'!$I$82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def'!$F$83:$F$84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'ST growth def'!$I$83:$I$84</c:f>
              <c:numCache>
                <c:formatCode>0%</c:formatCode>
                <c:ptCount val="2"/>
                <c:pt idx="0">
                  <c:v>0.16666666666666666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4-4023-9B2F-92B82205D027}"/>
            </c:ext>
          </c:extLst>
        </c:ser>
        <c:ser>
          <c:idx val="3"/>
          <c:order val="3"/>
          <c:tx>
            <c:strRef>
              <c:f>'ST growth def'!$J$82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def'!$F$83:$F$84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'ST growth def'!$J$83:$J$84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4-4023-9B2F-92B82205D027}"/>
            </c:ext>
          </c:extLst>
        </c:ser>
        <c:ser>
          <c:idx val="4"/>
          <c:order val="4"/>
          <c:tx>
            <c:strRef>
              <c:f>'ST growth def'!$K$82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def'!$F$83:$F$84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'ST growth def'!$K$83:$K$84</c:f>
              <c:numCache>
                <c:formatCode>0%</c:formatCode>
                <c:ptCount val="2"/>
                <c:pt idx="0">
                  <c:v>0.11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84-4023-9B2F-92B82205D0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6467055"/>
        <c:axId val="2056466639"/>
      </c:barChart>
      <c:catAx>
        <c:axId val="2056467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466639"/>
        <c:crosses val="autoZero"/>
        <c:auto val="1"/>
        <c:lblAlgn val="ctr"/>
        <c:lblOffset val="100"/>
        <c:noMultiLvlLbl val="0"/>
      </c:catAx>
      <c:valAx>
        <c:axId val="205646663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46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long term (next three to five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def'!$G$64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def'!$F$65:$F$66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'LT growth def'!$G$65:$G$66</c:f>
              <c:numCache>
                <c:formatCode>0%</c:formatCode>
                <c:ptCount val="2"/>
                <c:pt idx="0">
                  <c:v>0.375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3-491F-BE4F-D0D4D0B12A85}"/>
            </c:ext>
          </c:extLst>
        </c:ser>
        <c:ser>
          <c:idx val="1"/>
          <c:order val="1"/>
          <c:tx>
            <c:strRef>
              <c:f>'LT growth def'!$H$64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def'!$F$65:$F$66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'LT growth def'!$H$65:$H$66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3-491F-BE4F-D0D4D0B12A85}"/>
            </c:ext>
          </c:extLst>
        </c:ser>
        <c:ser>
          <c:idx val="2"/>
          <c:order val="2"/>
          <c:tx>
            <c:strRef>
              <c:f>'LT growth def'!$I$64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def'!$F$65:$F$66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'LT growth def'!$I$65:$I$66</c:f>
              <c:numCache>
                <c:formatCode>0%</c:formatCode>
                <c:ptCount val="2"/>
                <c:pt idx="0">
                  <c:v>0.16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3-491F-BE4F-D0D4D0B12A85}"/>
            </c:ext>
          </c:extLst>
        </c:ser>
        <c:ser>
          <c:idx val="3"/>
          <c:order val="3"/>
          <c:tx>
            <c:strRef>
              <c:f>'LT growth def'!$J$64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def'!$F$65:$F$66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'LT growth def'!$J$65:$J$66</c:f>
              <c:numCache>
                <c:formatCode>0%</c:formatCode>
                <c:ptCount val="2"/>
                <c:pt idx="0">
                  <c:v>0.125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3-491F-BE4F-D0D4D0B12A85}"/>
            </c:ext>
          </c:extLst>
        </c:ser>
        <c:ser>
          <c:idx val="4"/>
          <c:order val="4"/>
          <c:tx>
            <c:strRef>
              <c:f>'LT growth def'!$K$64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93-491F-BE4F-D0D4D0B12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def'!$F$65:$F$66</c:f>
              <c:strCache>
                <c:ptCount val="2"/>
                <c:pt idx="0">
                  <c:v>Financial Services </c:v>
                </c:pt>
                <c:pt idx="1">
                  <c:v>Average</c:v>
                </c:pt>
              </c:strCache>
            </c:strRef>
          </c:cat>
          <c:val>
            <c:numRef>
              <c:f>'LT growth def'!$K$65:$K$66</c:f>
              <c:numCache>
                <c:formatCode>0%</c:formatCode>
                <c:ptCount val="2"/>
                <c:pt idx="0">
                  <c:v>0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93-491F-BE4F-D0D4D0B12A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1205199"/>
        <c:axId val="541206031"/>
      </c:barChart>
      <c:catAx>
        <c:axId val="541205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06031"/>
        <c:crosses val="autoZero"/>
        <c:auto val="1"/>
        <c:lblAlgn val="ctr"/>
        <c:lblOffset val="100"/>
        <c:noMultiLvlLbl val="0"/>
      </c:catAx>
      <c:valAx>
        <c:axId val="54120603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0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Barriers!$M$66</c:f>
              <c:strCache>
                <c:ptCount val="1"/>
                <c:pt idx="0">
                  <c:v>Financial Services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9.6450891971393577E-3"/>
                  <c:y val="1.6033572027350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7F-4505-B6BD-33BA686E0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Barriers!$N$65:$W$65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Supply chain delays</c:v>
                </c:pt>
                <c:pt idx="3">
                  <c:v>Other</c:v>
                </c:pt>
                <c:pt idx="4">
                  <c:v>Geopolitics</c:v>
                </c:pt>
                <c:pt idx="5">
                  <c:v>Interest rate increases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Barriers!$N$66:$W$66</c:f>
              <c:numCache>
                <c:formatCode>General</c:formatCode>
                <c:ptCount val="10"/>
                <c:pt idx="2" formatCode="0%">
                  <c:v>4.1666666666666664E-2</c:v>
                </c:pt>
                <c:pt idx="3" formatCode="0%">
                  <c:v>8.3333333333333329E-2</c:v>
                </c:pt>
                <c:pt idx="4" formatCode="0%">
                  <c:v>0.29166666666666669</c:v>
                </c:pt>
                <c:pt idx="5" formatCode="0%">
                  <c:v>0.45833333333333331</c:v>
                </c:pt>
                <c:pt idx="6" formatCode="0%">
                  <c:v>0.45833333333333331</c:v>
                </c:pt>
                <c:pt idx="7" formatCode="0%">
                  <c:v>0.70833333333333337</c:v>
                </c:pt>
                <c:pt idx="8" formatCode="0%">
                  <c:v>0.75</c:v>
                </c:pt>
                <c:pt idx="9" formatCode="0%">
                  <c:v>0.91666666666666663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6-4B51-B669-162C67227853}"/>
            </c:ext>
          </c:extLst>
        </c:ser>
        <c:ser>
          <c:idx val="1"/>
          <c:order val="1"/>
          <c:tx>
            <c:strRef>
              <c:f>Barriers!$M$67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Barriers!$N$65:$W$65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Supply chain delays</c:v>
                </c:pt>
                <c:pt idx="3">
                  <c:v>Other</c:v>
                </c:pt>
                <c:pt idx="4">
                  <c:v>Geopolitics</c:v>
                </c:pt>
                <c:pt idx="5">
                  <c:v>Interest rate increases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Barriers!$N$67:$W$67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0.23394495412844038</c:v>
                </c:pt>
                <c:pt idx="2">
                  <c:v>0.41284403669724773</c:v>
                </c:pt>
                <c:pt idx="3">
                  <c:v>6.8807339449541288E-2</c:v>
                </c:pt>
                <c:pt idx="4">
                  <c:v>0.33486238532110091</c:v>
                </c:pt>
                <c:pt idx="5">
                  <c:v>0.26146788990825687</c:v>
                </c:pt>
                <c:pt idx="6">
                  <c:v>0.36238532110091742</c:v>
                </c:pt>
                <c:pt idx="7">
                  <c:v>0.6330275229357798</c:v>
                </c:pt>
                <c:pt idx="8">
                  <c:v>0.67889908256880738</c:v>
                </c:pt>
                <c:pt idx="9">
                  <c:v>0.66972477064220182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6-4B51-B669-162C67227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8772815"/>
        <c:axId val="218775311"/>
      </c:barChart>
      <c:catAx>
        <c:axId val="218772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75311"/>
        <c:crosses val="autoZero"/>
        <c:auto val="1"/>
        <c:lblAlgn val="ctr"/>
        <c:lblOffset val="100"/>
        <c:noMultiLvlLbl val="0"/>
      </c:catAx>
      <c:valAx>
        <c:axId val="21877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7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 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Accelerators!$K$65</c:f>
              <c:strCache>
                <c:ptCount val="1"/>
                <c:pt idx="0">
                  <c:v>Financial Services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1.52380952380952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B1-403B-A3FA-0037436E1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Accelerators!$L$64:$S$64</c:f>
              <c:strCache>
                <c:ptCount val="8"/>
                <c:pt idx="0">
                  <c:v>New trade agreements</c:v>
                </c:pt>
                <c:pt idx="1">
                  <c:v>Easing of supply constraints</c:v>
                </c:pt>
                <c:pt idx="2">
                  <c:v>Other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Changing consumer spending patterns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Accelerators!$L$65:$S$65</c:f>
              <c:numCache>
                <c:formatCode>0%</c:formatCode>
                <c:ptCount val="8"/>
                <c:pt idx="1">
                  <c:v>8.3333333333333329E-2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0.41666666666666669</c:v>
                </c:pt>
                <c:pt idx="5">
                  <c:v>0.45833333333333331</c:v>
                </c:pt>
                <c:pt idx="6">
                  <c:v>0.54166666666666663</c:v>
                </c:pt>
                <c:pt idx="7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F-4747-BFB4-F79A13A3E5FE}"/>
            </c:ext>
          </c:extLst>
        </c:ser>
        <c:ser>
          <c:idx val="1"/>
          <c:order val="1"/>
          <c:tx>
            <c:strRef>
              <c:f>Accelerators!$K$66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428571428571429E-2"/>
                  <c:y val="-3.80952380952387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B1-403B-A3FA-0037436E13F2}"/>
                </c:ext>
              </c:extLst>
            </c:dLbl>
            <c:dLbl>
              <c:idx val="7"/>
              <c:layout>
                <c:manualLayout>
                  <c:x val="-9.1428571428571435E-3"/>
                  <c:y val="-1.904761904761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B1-403B-A3FA-0037436E1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Accelerators!$L$64:$S$64</c:f>
              <c:strCache>
                <c:ptCount val="8"/>
                <c:pt idx="0">
                  <c:v>New trade agreements</c:v>
                </c:pt>
                <c:pt idx="1">
                  <c:v>Easing of supply constraints</c:v>
                </c:pt>
                <c:pt idx="2">
                  <c:v>Other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Changing consumer spending patterns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Accelerators!$L$66:$S$66</c:f>
              <c:numCache>
                <c:formatCode>0%</c:formatCode>
                <c:ptCount val="8"/>
                <c:pt idx="0">
                  <c:v>5.5045871559633031E-2</c:v>
                </c:pt>
                <c:pt idx="1">
                  <c:v>0.43577981651376146</c:v>
                </c:pt>
                <c:pt idx="2">
                  <c:v>7.7981651376146793E-2</c:v>
                </c:pt>
                <c:pt idx="3">
                  <c:v>0.30275229357798167</c:v>
                </c:pt>
                <c:pt idx="4">
                  <c:v>0.43577981651376146</c:v>
                </c:pt>
                <c:pt idx="5">
                  <c:v>0.37155963302752293</c:v>
                </c:pt>
                <c:pt idx="6">
                  <c:v>0.54128440366972475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F-4747-BFB4-F79A13A3E5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9749503"/>
        <c:axId val="229756159"/>
      </c:barChart>
      <c:catAx>
        <c:axId val="22974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56159"/>
        <c:crosses val="autoZero"/>
        <c:auto val="1"/>
        <c:lblAlgn val="ctr"/>
        <c:lblOffset val="100"/>
        <c:noMultiLvlLbl val="0"/>
      </c:catAx>
      <c:valAx>
        <c:axId val="22975615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4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stakeholders'!$E$59</c:f>
              <c:strCache>
                <c:ptCount val="1"/>
                <c:pt idx="0">
                  <c:v>Financial Services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932353514857984E-2"/>
                  <c:y val="3.9996875834579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AA-46A6-8E00-C0921FC83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stakeholders'!$F$58:$L$58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Investors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stakeholders'!$F$59:$L$59</c:f>
              <c:numCache>
                <c:formatCode>General</c:formatCode>
                <c:ptCount val="7"/>
                <c:pt idx="2" formatCode="0%">
                  <c:v>4.1666666666666664E-2</c:v>
                </c:pt>
                <c:pt idx="3" formatCode="0%">
                  <c:v>4.1666666666666664E-2</c:v>
                </c:pt>
                <c:pt idx="4" formatCode="0%">
                  <c:v>8.3333333333333329E-2</c:v>
                </c:pt>
                <c:pt idx="5" formatCode="0%">
                  <c:v>0.16666666666666666</c:v>
                </c:pt>
                <c:pt idx="6" formatCode="0%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6-4BFE-BDE6-93FFE8E988AD}"/>
            </c:ext>
          </c:extLst>
        </c:ser>
        <c:ser>
          <c:idx val="1"/>
          <c:order val="1"/>
          <c:tx>
            <c:strRef>
              <c:f>'ST stakeholders'!$E$60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stakeholders'!$F$58:$L$58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Investors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stakeholders'!$F$60:$L$60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8.5714285714285715E-2</c:v>
                </c:pt>
                <c:pt idx="3">
                  <c:v>4.7619047619047616E-2</c:v>
                </c:pt>
                <c:pt idx="4">
                  <c:v>0.14761904761904762</c:v>
                </c:pt>
                <c:pt idx="5">
                  <c:v>0.12380952380952381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6-4BFE-BDE6-93FFE8E988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9761983"/>
        <c:axId val="229762815"/>
      </c:barChart>
      <c:catAx>
        <c:axId val="22976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62815"/>
        <c:crosses val="autoZero"/>
        <c:auto val="1"/>
        <c:lblAlgn val="ctr"/>
        <c:lblOffset val="100"/>
        <c:noMultiLvlLbl val="0"/>
      </c:catAx>
      <c:valAx>
        <c:axId val="22976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6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stakeholders'!$E$60</c:f>
              <c:strCache>
                <c:ptCount val="1"/>
                <c:pt idx="0">
                  <c:v>Financial Services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2338168978545621E-3"/>
                  <c:y val="3.9996875834579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1-4774-9DC9-F17CC03A680E}"/>
                </c:ext>
              </c:extLst>
            </c:dLbl>
            <c:dLbl>
              <c:idx val="4"/>
              <c:layout>
                <c:manualLayout>
                  <c:x val="-1.20563614964241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1-4774-9DC9-F17CC03A6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stakeholders'!$F$59:$K$59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Board of directors</c:v>
                </c:pt>
                <c:pt idx="3">
                  <c:v>Other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stakeholders'!$F$60:$K$60</c:f>
              <c:numCache>
                <c:formatCode>0%</c:formatCode>
                <c:ptCount val="6"/>
                <c:pt idx="0">
                  <c:v>4.1666666666666664E-2</c:v>
                </c:pt>
                <c:pt idx="1">
                  <c:v>4.1666666666666664E-2</c:v>
                </c:pt>
                <c:pt idx="2">
                  <c:v>4.1666666666666664E-2</c:v>
                </c:pt>
                <c:pt idx="3">
                  <c:v>4.1666666666666664E-2</c:v>
                </c:pt>
                <c:pt idx="4">
                  <c:v>0.25</c:v>
                </c:pt>
                <c:pt idx="5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5-438E-8CA4-5FDCC50AAF64}"/>
            </c:ext>
          </c:extLst>
        </c:ser>
        <c:ser>
          <c:idx val="1"/>
          <c:order val="1"/>
          <c:tx>
            <c:strRef>
              <c:f>'LT stakeholders'!$E$61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stakeholders'!$F$59:$K$59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Board of directors</c:v>
                </c:pt>
                <c:pt idx="3">
                  <c:v>Other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stakeholders'!$F$61:$K$61</c:f>
              <c:numCache>
                <c:formatCode>0%</c:formatCode>
                <c:ptCount val="6"/>
                <c:pt idx="0">
                  <c:v>6.2200956937799042E-2</c:v>
                </c:pt>
                <c:pt idx="1">
                  <c:v>2.3923444976076555E-2</c:v>
                </c:pt>
                <c:pt idx="2">
                  <c:v>0.15789473684210525</c:v>
                </c:pt>
                <c:pt idx="3">
                  <c:v>3.8277511961722487E-2</c:v>
                </c:pt>
                <c:pt idx="4">
                  <c:v>0.25837320574162681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5-438E-8CA4-5FDCC50AAF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2809263"/>
        <c:axId val="262806767"/>
      </c:barChart>
      <c:catAx>
        <c:axId val="262809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806767"/>
        <c:crosses val="autoZero"/>
        <c:auto val="1"/>
        <c:lblAlgn val="ctr"/>
        <c:lblOffset val="100"/>
        <c:noMultiLvlLbl val="0"/>
      </c:catAx>
      <c:valAx>
        <c:axId val="26280676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80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07/12/2022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3E9B9D9-E79A-8F62-C7E4-EB1F7EE355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39048-096C-9052-FF11-DD54FBDF69A9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74333-0350-11C6-7698-DFC114EC11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remained the most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important stakeholders when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making decisions relating to long-term growth, according to 58% of financial services respondents, which is far above the average of 45%.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02FE74-32A3-93C2-665E-A12581536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44709"/>
              </p:ext>
            </p:extLst>
          </p:nvPr>
        </p:nvGraphicFramePr>
        <p:xfrm>
          <a:off x="457198" y="1419622"/>
          <a:ext cx="5266929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FA6AE5-2B4C-3610-10EA-2D77769FF487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71% of financial services respondents rated their companies’ short-term growth prospects as “good” (67%) or “excellent” (4%).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nly 4% rated them as “excellent,” far below the overall average of 18%.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CEBF2-57F1-3D6A-7B8C-F0904E78D7F1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E5E7DD-20D0-D9E1-F531-61314050E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68999"/>
              </p:ext>
            </p:extLst>
          </p:nvPr>
        </p:nvGraphicFramePr>
        <p:xfrm>
          <a:off x="457198" y="1491629"/>
          <a:ext cx="5266929" cy="31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92% of financial services respondents rated their companies’ long-term growth prospects as “good” (63%) or “excellent” (29%), although the percentage of respondents who said “excellent” lags behind the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CA2F8C-4D97-D338-B584-53082B9E8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43135"/>
              </p:ext>
            </p:extLst>
          </p:nvPr>
        </p:nvGraphicFramePr>
        <p:xfrm>
          <a:off x="395536" y="1419622"/>
          <a:ext cx="5328592" cy="32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1CF8D5-B388-8394-936D-AB2CF186B80B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38% of financial services respondents highlighted increased revenue as their companies’ key metric for short-term growth, followed by increased sales volume, profit, and market share</a:t>
            </a:r>
            <a:r>
              <a:rPr lang="en-US" sz="1200" dirty="0">
                <a:latin typeface="Franklin Gothic Book" panose="020B0503020102020204" pitchFamily="34" charset="0"/>
                <a:ea typeface="Arial" panose="020B0604020202020204" pitchFamily="34" charset="0"/>
              </a:rPr>
              <a:t>—</a:t>
            </a:r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each with 17%. 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6AAE4-52B2-5C1D-30FF-6D57C52232C0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538459-4589-FF0D-71DC-2E920ED1E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563955"/>
              </p:ext>
            </p:extLst>
          </p:nvPr>
        </p:nvGraphicFramePr>
        <p:xfrm>
          <a:off x="457610" y="1392417"/>
          <a:ext cx="5266517" cy="315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Increased profit represented the most common measure of long-term growth, according to 38% of financial services respondents, followed by increased market share (33%).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2E025-B25B-AAFD-5FED-243759C4768E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68598F-2A28-15FD-8B2E-3FAD923FC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89812"/>
              </p:ext>
            </p:extLst>
          </p:nvPr>
        </p:nvGraphicFramePr>
        <p:xfrm>
          <a:off x="457198" y="1419621"/>
          <a:ext cx="5266929" cy="31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Franklin Gothic Book" panose="020B0503020102020204" pitchFamily="34" charset="0"/>
              </a:rPr>
              <a:t>New customers and digital transformation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020697" y="1977425"/>
            <a:ext cx="173853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Financial services respondents ranked expanding the customer base as their top growth strategy, similar to the average, followed by digital transformation.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8A28C6-B396-9372-7033-CF2804C6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1136"/>
              </p:ext>
            </p:extLst>
          </p:nvPr>
        </p:nvGraphicFramePr>
        <p:xfrm>
          <a:off x="446405" y="1966031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5204192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195313207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170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933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1338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2937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34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938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8798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5277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3554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1034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517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D56F7A-8570-8DFE-F37F-263D0BA0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8145"/>
              </p:ext>
            </p:extLst>
          </p:nvPr>
        </p:nvGraphicFramePr>
        <p:xfrm>
          <a:off x="3758951" y="1977425"/>
          <a:ext cx="30861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46150242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19918383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8576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86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824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68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550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58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106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2183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581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689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878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FC7E82-1E6E-45B4-BEA0-97C798123BBF}"/>
              </a:ext>
            </a:extLst>
          </p:cNvPr>
          <p:cNvSpPr txBox="1"/>
          <p:nvPr/>
        </p:nvSpPr>
        <p:spPr>
          <a:xfrm>
            <a:off x="407902" y="163564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6181A-C888-77D7-6620-D018E089B31A}"/>
              </a:ext>
            </a:extLst>
          </p:cNvPr>
          <p:cNvSpPr txBox="1"/>
          <p:nvPr/>
        </p:nvSpPr>
        <p:spPr>
          <a:xfrm>
            <a:off x="3717825" y="163564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Financial Services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3649B-C1B8-0457-9CBE-2D379BF84EDC}"/>
              </a:ext>
            </a:extLst>
          </p:cNvPr>
          <p:cNvSpPr txBox="1"/>
          <p:nvPr/>
        </p:nvSpPr>
        <p:spPr>
          <a:xfrm>
            <a:off x="425445" y="452708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Recession, talent, and inflation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threat of recession represented the most significant barrier to growth, according to 92% of financial services respondents, far higher than the average of 67%.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5C4837-1433-74F6-BC12-8CC4CFC88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382143"/>
              </p:ext>
            </p:extLst>
          </p:nvPr>
        </p:nvGraphicFramePr>
        <p:xfrm>
          <a:off x="457198" y="1419622"/>
          <a:ext cx="526692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76CD4B-F15A-D2E3-C065-9662859DBEFF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Tech and talent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516216" y="1563688"/>
            <a:ext cx="2170583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Advances in technology represented the most significant growth driver, according to 58% of financial services respondents, followed by an easing of the talent shortage (54%).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A794E7-5C71-BBC7-8448-44B2E71AB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681310"/>
              </p:ext>
            </p:extLst>
          </p:nvPr>
        </p:nvGraphicFramePr>
        <p:xfrm>
          <a:off x="387866" y="1261583"/>
          <a:ext cx="5984334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919AE5-6E2D-1051-16B4-5592AB28DAEF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represented the most important stakeholders when making decisions relating to short-term growth, according to 67% of financial services respondents—far higher than the overall average of 53%.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D2EAC9-0DAE-CAEE-A796-505DA67C1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84069"/>
              </p:ext>
            </p:extLst>
          </p:nvPr>
        </p:nvGraphicFramePr>
        <p:xfrm>
          <a:off x="402462" y="1419622"/>
          <a:ext cx="5321666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146E96-D65C-26F7-E25B-EB649A1B226E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Macintosh PowerPoint</Application>
  <PresentationFormat>On-screen Show (16:9)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Profit defines long-term growth.</vt:lpstr>
      <vt:lpstr>New customers and digital transformation lead the way.</vt:lpstr>
      <vt:lpstr>Recession, talent, and inflation are the biggest blockers.</vt:lpstr>
      <vt:lpstr>Tech and talent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Scott Long</cp:lastModifiedBy>
  <cp:revision>48</cp:revision>
  <dcterms:created xsi:type="dcterms:W3CDTF">2016-04-06T15:43:46Z</dcterms:created>
  <dcterms:modified xsi:type="dcterms:W3CDTF">2022-12-07T19:25:42Z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