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803" r:id="rId4"/>
  </p:sldMasterIdLst>
  <p:notesMasterIdLst>
    <p:notesMasterId r:id="rId15"/>
  </p:notesMasterIdLst>
  <p:handoutMasterIdLst>
    <p:handoutMasterId r:id="rId16"/>
  </p:handoutMasterIdLst>
  <p:sldIdLst>
    <p:sldId id="2141410545" r:id="rId5"/>
    <p:sldId id="2141410546" r:id="rId6"/>
    <p:sldId id="2141410547" r:id="rId7"/>
    <p:sldId id="2141410548" r:id="rId8"/>
    <p:sldId id="2141410549" r:id="rId9"/>
    <p:sldId id="2141410550" r:id="rId10"/>
    <p:sldId id="2141410551" r:id="rId11"/>
    <p:sldId id="2141410552" r:id="rId12"/>
    <p:sldId id="2141410553" r:id="rId13"/>
    <p:sldId id="2141410554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Franklin Gothic Book" panose="020B0503020102020204" pitchFamily="34" charset="0"/>
      <p:regular r:id="rId21"/>
      <p:italic r:id="rId22"/>
    </p:embeddedFont>
    <p:embeddedFont>
      <p:font typeface="Roboto Light" panose="02000000000000000000" pitchFamily="2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oke England Lee" initials="BEL" lastIdx="5" clrIdx="0"/>
  <p:cmAuthor id="2" name="mott.kendal@gmail.com" initials="m" lastIdx="5" clrIdx="1"/>
  <p:cmAuthor id="3" name="Steve Budd" initials="SB" lastIdx="10" clrIdx="2">
    <p:extLst>
      <p:ext uri="{19B8F6BF-5375-455C-9EA6-DF929625EA0E}">
        <p15:presenceInfo xmlns:p15="http://schemas.microsoft.com/office/powerpoint/2012/main" userId="S-1-5-21-64690814-2474331639-2337774507-1206" providerId="AD"/>
      </p:ext>
    </p:extLst>
  </p:cmAuthor>
  <p:cmAuthor id="4" name="Kimberley Wadsworth" initials="KW" lastIdx="3" clrIdx="3">
    <p:extLst>
      <p:ext uri="{19B8F6BF-5375-455C-9EA6-DF929625EA0E}">
        <p15:presenceInfo xmlns:p15="http://schemas.microsoft.com/office/powerpoint/2012/main" userId="S::K.Wadsworth@procurementleaders.com::acfa17c4-b4da-4617-ad95-d1a0c5718a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07E26"/>
    <a:srgbClr val="000000"/>
    <a:srgbClr val="666666"/>
    <a:srgbClr val="008E7F"/>
    <a:srgbClr val="B19F66"/>
    <a:srgbClr val="E03A42"/>
    <a:srgbClr val="B3B7BC"/>
    <a:srgbClr val="F9F9F9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65"/>
    <p:restoredTop sz="95226" autoAdjust="0"/>
  </p:normalViewPr>
  <p:slideViewPr>
    <p:cSldViewPr>
      <p:cViewPr varScale="1">
        <p:scale>
          <a:sx n="165" d="100"/>
          <a:sy n="165" d="100"/>
        </p:scale>
        <p:origin x="752" y="184"/>
      </p:cViewPr>
      <p:guideLst>
        <p:guide orient="horz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How do you rate your company's short-term growth prospects (next one</a:t>
            </a:r>
            <a:r>
              <a:rPr lang="en-GB" baseline="0" dirty="0"/>
              <a:t> to three</a:t>
            </a:r>
            <a:r>
              <a:rPr lang="en-GB" dirty="0"/>
              <a:t> 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Outlook!$G$27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(Outlook!$F$31,Outlook!$F$34)</c:f>
              <c:strCache>
                <c:ptCount val="2"/>
                <c:pt idx="0">
                  <c:v>Manufacturing</c:v>
                </c:pt>
                <c:pt idx="1">
                  <c:v>Average</c:v>
                </c:pt>
              </c:strCache>
            </c:strRef>
          </c:cat>
          <c:val>
            <c:numRef>
              <c:f>(Outlook!$G$31,Outlook!$G$34)</c:f>
              <c:numCache>
                <c:formatCode>0%</c:formatCode>
                <c:ptCount val="2"/>
                <c:pt idx="0">
                  <c:v>5.2631578947368418E-2</c:v>
                </c:pt>
                <c:pt idx="1">
                  <c:v>0.17857142857142858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24-4FCF-B467-8B6DEA102B4F}"/>
            </c:ext>
          </c:extLst>
        </c:ser>
        <c:ser>
          <c:idx val="1"/>
          <c:order val="1"/>
          <c:tx>
            <c:strRef>
              <c:f>Outlook!$H$27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(Outlook!$F$31,Outlook!$F$34)</c:f>
              <c:strCache>
                <c:ptCount val="2"/>
                <c:pt idx="0">
                  <c:v>Manufacturing</c:v>
                </c:pt>
                <c:pt idx="1">
                  <c:v>Average</c:v>
                </c:pt>
              </c:strCache>
            </c:strRef>
          </c:cat>
          <c:val>
            <c:numRef>
              <c:f>(Outlook!$H$31,Outlook!$H$34)</c:f>
              <c:numCache>
                <c:formatCode>0%</c:formatCode>
                <c:ptCount val="2"/>
                <c:pt idx="0">
                  <c:v>0.57894736842105265</c:v>
                </c:pt>
                <c:pt idx="1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24-4FCF-B467-8B6DEA102B4F}"/>
            </c:ext>
          </c:extLst>
        </c:ser>
        <c:ser>
          <c:idx val="2"/>
          <c:order val="2"/>
          <c:tx>
            <c:strRef>
              <c:f>Outlook!$I$27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(Outlook!$F$31,Outlook!$F$34)</c:f>
              <c:strCache>
                <c:ptCount val="2"/>
                <c:pt idx="0">
                  <c:v>Manufacturing</c:v>
                </c:pt>
                <c:pt idx="1">
                  <c:v>Average</c:v>
                </c:pt>
              </c:strCache>
            </c:strRef>
          </c:cat>
          <c:val>
            <c:numRef>
              <c:f>(Outlook!$I$31,Outlook!$I$34)</c:f>
              <c:numCache>
                <c:formatCode>0%</c:formatCode>
                <c:ptCount val="2"/>
                <c:pt idx="0">
                  <c:v>0.36842105263157893</c:v>
                </c:pt>
                <c:pt idx="1">
                  <c:v>0.25510204081632654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24-4FCF-B467-8B6DEA102B4F}"/>
            </c:ext>
          </c:extLst>
        </c:ser>
        <c:ser>
          <c:idx val="3"/>
          <c:order val="3"/>
          <c:tx>
            <c:strRef>
              <c:f>Outlook!$J$27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24-4FCF-B467-8B6DEA102B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(Outlook!$F$31,Outlook!$F$34)</c:f>
              <c:strCache>
                <c:ptCount val="2"/>
                <c:pt idx="0">
                  <c:v>Manufacturing</c:v>
                </c:pt>
                <c:pt idx="1">
                  <c:v>Average</c:v>
                </c:pt>
              </c:strCache>
            </c:strRef>
          </c:cat>
          <c:val>
            <c:numRef>
              <c:f>(Outlook!$J$31,Outlook!$J$34)</c:f>
              <c:numCache>
                <c:formatCode>0%</c:formatCode>
                <c:ptCount val="2"/>
                <c:pt idx="0">
                  <c:v>0</c:v>
                </c:pt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24-4FCF-B467-8B6DEA102B4F}"/>
            </c:ext>
          </c:extLst>
        </c:ser>
        <c:ser>
          <c:idx val="4"/>
          <c:order val="4"/>
          <c:tx>
            <c:strRef>
              <c:f>Outlook!$K$27</c:f>
              <c:strCache>
                <c:ptCount val="1"/>
                <c:pt idx="0">
                  <c:v>Extremely poor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24-4FCF-B467-8B6DEA102B4F}"/>
                </c:ext>
              </c:extLst>
            </c:dLbl>
            <c:dLbl>
              <c:idx val="1"/>
              <c:layout>
                <c:manualLayout>
                  <c:x val="0"/>
                  <c:y val="-0.1203703703703703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124-4FCF-B467-8B6DEA102B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(Outlook!$F$31,Outlook!$F$34)</c:f>
              <c:strCache>
                <c:ptCount val="2"/>
                <c:pt idx="0">
                  <c:v>Manufacturing</c:v>
                </c:pt>
                <c:pt idx="1">
                  <c:v>Average</c:v>
                </c:pt>
              </c:strCache>
            </c:strRef>
          </c:cat>
          <c:val>
            <c:numRef>
              <c:f>(Outlook!$K$31,Outlook!$K$34)</c:f>
              <c:numCache>
                <c:formatCode>0%</c:formatCode>
                <c:ptCount val="2"/>
                <c:pt idx="0">
                  <c:v>0</c:v>
                </c:pt>
                <c:pt idx="1">
                  <c:v>5.1020408163265302E-3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124-4FCF-B467-8B6DEA102B4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62706640"/>
        <c:axId val="862707472"/>
      </c:barChart>
      <c:catAx>
        <c:axId val="862706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2707472"/>
        <c:crosses val="autoZero"/>
        <c:auto val="1"/>
        <c:lblAlgn val="ctr"/>
        <c:lblOffset val="100"/>
        <c:noMultiLvlLbl val="0"/>
      </c:catAx>
      <c:valAx>
        <c:axId val="862707472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2706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How do you rate your company’s long-term growth prospects (</a:t>
            </a:r>
            <a:r>
              <a:rPr lang="en-GB" sz="1400" b="0" i="0" u="none" strike="noStrike" baseline="0" dirty="0">
                <a:effectLst/>
              </a:rPr>
              <a:t>three to five</a:t>
            </a:r>
            <a:r>
              <a:rPr lang="en-GB" dirty="0"/>
              <a:t> 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Outlook!$AF$27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(Outlook!$AE$31,Outlook!$AE$34)</c:f>
              <c:strCache>
                <c:ptCount val="2"/>
                <c:pt idx="0">
                  <c:v>Manufacturing</c:v>
                </c:pt>
                <c:pt idx="1">
                  <c:v>Average</c:v>
                </c:pt>
              </c:strCache>
            </c:strRef>
          </c:cat>
          <c:val>
            <c:numRef>
              <c:f>(Outlook!$AF$31,Outlook!$AF$34)</c:f>
              <c:numCache>
                <c:formatCode>0%</c:formatCode>
                <c:ptCount val="2"/>
                <c:pt idx="0">
                  <c:v>0.31578947368421051</c:v>
                </c:pt>
                <c:pt idx="1">
                  <c:v>0.45128205128205129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5E-48BB-9F1A-9D4CB3717929}"/>
            </c:ext>
          </c:extLst>
        </c:ser>
        <c:ser>
          <c:idx val="1"/>
          <c:order val="1"/>
          <c:tx>
            <c:strRef>
              <c:f>Outlook!$AG$27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(Outlook!$AE$31,Outlook!$AE$34)</c:f>
              <c:strCache>
                <c:ptCount val="2"/>
                <c:pt idx="0">
                  <c:v>Manufacturing</c:v>
                </c:pt>
                <c:pt idx="1">
                  <c:v>Average</c:v>
                </c:pt>
              </c:strCache>
            </c:strRef>
          </c:cat>
          <c:val>
            <c:numRef>
              <c:f>(Outlook!$AG$31,Outlook!$AG$34)</c:f>
              <c:numCache>
                <c:formatCode>0%</c:formatCode>
                <c:ptCount val="2"/>
                <c:pt idx="0">
                  <c:v>0.63157894736842102</c:v>
                </c:pt>
                <c:pt idx="1">
                  <c:v>0.46153846153846156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5E-48BB-9F1A-9D4CB3717929}"/>
            </c:ext>
          </c:extLst>
        </c:ser>
        <c:ser>
          <c:idx val="2"/>
          <c:order val="2"/>
          <c:tx>
            <c:strRef>
              <c:f>Outlook!$AH$27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(Outlook!$AE$31,Outlook!$AE$34)</c:f>
              <c:strCache>
                <c:ptCount val="2"/>
                <c:pt idx="0">
                  <c:v>Manufacturing</c:v>
                </c:pt>
                <c:pt idx="1">
                  <c:v>Average</c:v>
                </c:pt>
              </c:strCache>
            </c:strRef>
          </c:cat>
          <c:val>
            <c:numRef>
              <c:f>(Outlook!$AH$31,Outlook!$AH$34)</c:f>
              <c:numCache>
                <c:formatCode>0%</c:formatCode>
                <c:ptCount val="2"/>
                <c:pt idx="0">
                  <c:v>5.2631578947368418E-2</c:v>
                </c:pt>
                <c:pt idx="1">
                  <c:v>7.6923076923076927E-2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5E-48BB-9F1A-9D4CB3717929}"/>
            </c:ext>
          </c:extLst>
        </c:ser>
        <c:ser>
          <c:idx val="3"/>
          <c:order val="3"/>
          <c:tx>
            <c:strRef>
              <c:f>Outlook!$AI$27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5E-48BB-9F1A-9D4CB3717929}"/>
                </c:ext>
              </c:extLst>
            </c:dLbl>
            <c:dLbl>
              <c:idx val="1"/>
              <c:layout>
                <c:manualLayout>
                  <c:x val="0"/>
                  <c:y val="-0.111111111111111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5E-48BB-9F1A-9D4CB37179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(Outlook!$AE$31,Outlook!$AE$34)</c:f>
              <c:strCache>
                <c:ptCount val="2"/>
                <c:pt idx="0">
                  <c:v>Manufacturing</c:v>
                </c:pt>
                <c:pt idx="1">
                  <c:v>Average</c:v>
                </c:pt>
              </c:strCache>
            </c:strRef>
          </c:cat>
          <c:val>
            <c:numRef>
              <c:f>(Outlook!$AI$31,Outlook!$AI$34)</c:f>
              <c:numCache>
                <c:formatCode>0%</c:formatCode>
                <c:ptCount val="2"/>
                <c:pt idx="0">
                  <c:v>0</c:v>
                </c:pt>
                <c:pt idx="1">
                  <c:v>1.0256410256410256E-2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15E-48BB-9F1A-9D4CB3717929}"/>
            </c:ext>
          </c:extLst>
        </c:ser>
        <c:ser>
          <c:idx val="4"/>
          <c:order val="4"/>
          <c:tx>
            <c:strRef>
              <c:f>Outlook!$AJ$27</c:f>
              <c:strCache>
                <c:ptCount val="1"/>
                <c:pt idx="0">
                  <c:v>Extremely poor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(Outlook!$AE$31,Outlook!$AE$34)</c:f>
              <c:strCache>
                <c:ptCount val="2"/>
                <c:pt idx="0">
                  <c:v>Manufacturing</c:v>
                </c:pt>
                <c:pt idx="1">
                  <c:v>Average</c:v>
                </c:pt>
              </c:strCache>
            </c:strRef>
          </c:cat>
          <c:val>
            <c:numRef>
              <c:f>(Outlook!$AJ$31,Outlook!$AJ$34)</c:f>
              <c:numCache>
                <c:formatCode>General</c:formatCode>
                <c:ptCount val="2"/>
                <c:pt idx="0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15E-48BB-9F1A-9D4CB371792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72863280"/>
        <c:axId val="672861616"/>
      </c:barChart>
      <c:catAx>
        <c:axId val="672863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2861616"/>
        <c:crosses val="autoZero"/>
        <c:auto val="1"/>
        <c:lblAlgn val="ctr"/>
        <c:lblOffset val="100"/>
        <c:noMultiLvlLbl val="0"/>
      </c:catAx>
      <c:valAx>
        <c:axId val="672861616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2863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How does your company primarily define growth in the short term (next </a:t>
            </a:r>
            <a:r>
              <a:rPr lang="en-GB" sz="1400" b="0" i="0" u="none" strike="noStrike" baseline="0" dirty="0">
                <a:effectLst/>
              </a:rPr>
              <a:t>one to three</a:t>
            </a:r>
            <a:r>
              <a:rPr lang="en-GB" dirty="0"/>
              <a:t> years)?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'ST growth def'!$G$99</c:f>
              <c:strCache>
                <c:ptCount val="1"/>
                <c:pt idx="0">
                  <c:v>Increased profit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def'!$F$100:$F$101</c:f>
              <c:strCache>
                <c:ptCount val="2"/>
                <c:pt idx="0">
                  <c:v>Manufacturing</c:v>
                </c:pt>
                <c:pt idx="1">
                  <c:v>Average</c:v>
                </c:pt>
              </c:strCache>
            </c:strRef>
          </c:cat>
          <c:val>
            <c:numRef>
              <c:f>'ST growth def'!$G$100:$G$101</c:f>
              <c:numCache>
                <c:formatCode>0%</c:formatCode>
                <c:ptCount val="2"/>
                <c:pt idx="0">
                  <c:v>0.52631578947368418</c:v>
                </c:pt>
                <c:pt idx="1">
                  <c:v>0.23744292237442921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76-4A04-9A26-2FFBE528DE7E}"/>
            </c:ext>
          </c:extLst>
        </c:ser>
        <c:ser>
          <c:idx val="1"/>
          <c:order val="1"/>
          <c:tx>
            <c:strRef>
              <c:f>'ST growth def'!$H$99</c:f>
              <c:strCache>
                <c:ptCount val="1"/>
                <c:pt idx="0">
                  <c:v>Increased revenue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def'!$F$100:$F$101</c:f>
              <c:strCache>
                <c:ptCount val="2"/>
                <c:pt idx="0">
                  <c:v>Manufacturing</c:v>
                </c:pt>
                <c:pt idx="1">
                  <c:v>Average</c:v>
                </c:pt>
              </c:strCache>
            </c:strRef>
          </c:cat>
          <c:val>
            <c:numRef>
              <c:f>'ST growth def'!$H$100:$H$101</c:f>
              <c:numCache>
                <c:formatCode>0%</c:formatCode>
                <c:ptCount val="2"/>
                <c:pt idx="0">
                  <c:v>0.31578947368421051</c:v>
                </c:pt>
                <c:pt idx="1">
                  <c:v>0.42465753424657532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76-4A04-9A26-2FFBE528DE7E}"/>
            </c:ext>
          </c:extLst>
        </c:ser>
        <c:ser>
          <c:idx val="2"/>
          <c:order val="2"/>
          <c:tx>
            <c:strRef>
              <c:f>'ST growth def'!$I$99</c:f>
              <c:strCache>
                <c:ptCount val="1"/>
                <c:pt idx="0">
                  <c:v>Increased sales volume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def'!$F$100:$F$101</c:f>
              <c:strCache>
                <c:ptCount val="2"/>
                <c:pt idx="0">
                  <c:v>Manufacturing</c:v>
                </c:pt>
                <c:pt idx="1">
                  <c:v>Average</c:v>
                </c:pt>
              </c:strCache>
            </c:strRef>
          </c:cat>
          <c:val>
            <c:numRef>
              <c:f>'ST growth def'!$I$100:$I$101</c:f>
              <c:numCache>
                <c:formatCode>0%</c:formatCode>
                <c:ptCount val="2"/>
                <c:pt idx="0">
                  <c:v>5.2631578947368418E-2</c:v>
                </c:pt>
                <c:pt idx="1">
                  <c:v>9.1324200913242004E-2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76-4A04-9A26-2FFBE528DE7E}"/>
            </c:ext>
          </c:extLst>
        </c:ser>
        <c:ser>
          <c:idx val="3"/>
          <c:order val="3"/>
          <c:tx>
            <c:strRef>
              <c:f>'ST growth def'!$J$99</c:f>
              <c:strCache>
                <c:ptCount val="1"/>
                <c:pt idx="0">
                  <c:v>Increased market share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def'!$F$100:$F$101</c:f>
              <c:strCache>
                <c:ptCount val="2"/>
                <c:pt idx="0">
                  <c:v>Manufacturing</c:v>
                </c:pt>
                <c:pt idx="1">
                  <c:v>Average</c:v>
                </c:pt>
              </c:strCache>
            </c:strRef>
          </c:cat>
          <c:val>
            <c:numRef>
              <c:f>'ST growth def'!$J$100:$J$101</c:f>
              <c:numCache>
                <c:formatCode>0%</c:formatCode>
                <c:ptCount val="2"/>
                <c:pt idx="0">
                  <c:v>5.2631578947368418E-2</c:v>
                </c:pt>
                <c:pt idx="1">
                  <c:v>0.12785388127853881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76-4A04-9A26-2FFBE528DE7E}"/>
            </c:ext>
          </c:extLst>
        </c:ser>
        <c:ser>
          <c:idx val="4"/>
          <c:order val="4"/>
          <c:tx>
            <c:strRef>
              <c:f>'ST growth def'!$K$99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def'!$F$100:$F$101</c:f>
              <c:strCache>
                <c:ptCount val="2"/>
                <c:pt idx="0">
                  <c:v>Manufacturing</c:v>
                </c:pt>
                <c:pt idx="1">
                  <c:v>Average</c:v>
                </c:pt>
              </c:strCache>
            </c:strRef>
          </c:cat>
          <c:val>
            <c:numRef>
              <c:f>'ST growth def'!$K$100:$K$101</c:f>
              <c:numCache>
                <c:formatCode>0%</c:formatCode>
                <c:ptCount val="2"/>
                <c:pt idx="0">
                  <c:v>5.2631578947368418E-2</c:v>
                </c:pt>
                <c:pt idx="1">
                  <c:v>0.11872146118721461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76-4A04-9A26-2FFBE528DE7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66486448"/>
        <c:axId val="666483952"/>
      </c:barChart>
      <c:catAx>
        <c:axId val="666486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6483952"/>
        <c:crosses val="autoZero"/>
        <c:auto val="1"/>
        <c:lblAlgn val="ctr"/>
        <c:lblOffset val="100"/>
        <c:noMultiLvlLbl val="0"/>
      </c:catAx>
      <c:valAx>
        <c:axId val="666483952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648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How does your company primarily define growth in the long term (next </a:t>
            </a:r>
            <a:r>
              <a:rPr lang="en-GB" sz="1400" b="0" i="0" u="none" strike="noStrike" baseline="0" dirty="0">
                <a:effectLst/>
              </a:rPr>
              <a:t>three to five </a:t>
            </a:r>
            <a:r>
              <a:rPr lang="en-GB" dirty="0"/>
              <a:t>years)?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'LT growth def'!$G$80</c:f>
              <c:strCache>
                <c:ptCount val="1"/>
                <c:pt idx="0">
                  <c:v>Increased profit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def'!$F$81:$F$82</c:f>
              <c:strCache>
                <c:ptCount val="2"/>
                <c:pt idx="0">
                  <c:v>Manufacturing</c:v>
                </c:pt>
                <c:pt idx="1">
                  <c:v>Average</c:v>
                </c:pt>
              </c:strCache>
            </c:strRef>
          </c:cat>
          <c:val>
            <c:numRef>
              <c:f>'LT growth def'!$G$81:$G$82</c:f>
              <c:numCache>
                <c:formatCode>0%</c:formatCode>
                <c:ptCount val="2"/>
                <c:pt idx="0">
                  <c:v>0.42105263157894735</c:v>
                </c:pt>
                <c:pt idx="1">
                  <c:v>0.30136986301369861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31-48A2-998F-AC1966F2AF0E}"/>
            </c:ext>
          </c:extLst>
        </c:ser>
        <c:ser>
          <c:idx val="1"/>
          <c:order val="1"/>
          <c:tx>
            <c:strRef>
              <c:f>'LT growth def'!$H$80</c:f>
              <c:strCache>
                <c:ptCount val="1"/>
                <c:pt idx="0">
                  <c:v>Increased revenue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def'!$F$81:$F$82</c:f>
              <c:strCache>
                <c:ptCount val="2"/>
                <c:pt idx="0">
                  <c:v>Manufacturing</c:v>
                </c:pt>
                <c:pt idx="1">
                  <c:v>Average</c:v>
                </c:pt>
              </c:strCache>
            </c:strRef>
          </c:cat>
          <c:val>
            <c:numRef>
              <c:f>'LT growth def'!$H$81:$H$82</c:f>
              <c:numCache>
                <c:formatCode>0%</c:formatCode>
                <c:ptCount val="2"/>
                <c:pt idx="0">
                  <c:v>0.36842105263157893</c:v>
                </c:pt>
                <c:pt idx="1">
                  <c:v>0.26027397260273971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31-48A2-998F-AC1966F2AF0E}"/>
            </c:ext>
          </c:extLst>
        </c:ser>
        <c:ser>
          <c:idx val="2"/>
          <c:order val="2"/>
          <c:tx>
            <c:strRef>
              <c:f>'LT growth def'!$I$80</c:f>
              <c:strCache>
                <c:ptCount val="1"/>
                <c:pt idx="0">
                  <c:v>Increased sales volume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def'!$F$81:$F$82</c:f>
              <c:strCache>
                <c:ptCount val="2"/>
                <c:pt idx="0">
                  <c:v>Manufacturing</c:v>
                </c:pt>
                <c:pt idx="1">
                  <c:v>Average</c:v>
                </c:pt>
              </c:strCache>
            </c:strRef>
          </c:cat>
          <c:val>
            <c:numRef>
              <c:f>'LT growth def'!$I$81:$I$82</c:f>
              <c:numCache>
                <c:formatCode>0%</c:formatCode>
                <c:ptCount val="2"/>
                <c:pt idx="0">
                  <c:v>0.15789473684210525</c:v>
                </c:pt>
                <c:pt idx="1">
                  <c:v>4.1095890410958902E-2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31-48A2-998F-AC1966F2AF0E}"/>
            </c:ext>
          </c:extLst>
        </c:ser>
        <c:ser>
          <c:idx val="3"/>
          <c:order val="3"/>
          <c:tx>
            <c:strRef>
              <c:f>'LT growth def'!$J$80</c:f>
              <c:strCache>
                <c:ptCount val="1"/>
                <c:pt idx="0">
                  <c:v>Increased market share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def'!$F$81:$F$82</c:f>
              <c:strCache>
                <c:ptCount val="2"/>
                <c:pt idx="0">
                  <c:v>Manufacturing</c:v>
                </c:pt>
                <c:pt idx="1">
                  <c:v>Average</c:v>
                </c:pt>
              </c:strCache>
            </c:strRef>
          </c:cat>
          <c:val>
            <c:numRef>
              <c:f>'LT growth def'!$J$81:$J$82</c:f>
              <c:numCache>
                <c:formatCode>0%</c:formatCode>
                <c:ptCount val="2"/>
                <c:pt idx="0">
                  <c:v>5.2631578947368418E-2</c:v>
                </c:pt>
                <c:pt idx="1">
                  <c:v>0.25570776255707761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31-48A2-998F-AC1966F2AF0E}"/>
            </c:ext>
          </c:extLst>
        </c:ser>
        <c:ser>
          <c:idx val="4"/>
          <c:order val="4"/>
          <c:tx>
            <c:strRef>
              <c:f>'LT growth def'!$K$80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31-48A2-998F-AC1966F2AF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def'!$F$81:$F$82</c:f>
              <c:strCache>
                <c:ptCount val="2"/>
                <c:pt idx="0">
                  <c:v>Manufacturing</c:v>
                </c:pt>
                <c:pt idx="1">
                  <c:v>Average</c:v>
                </c:pt>
              </c:strCache>
            </c:strRef>
          </c:cat>
          <c:val>
            <c:numRef>
              <c:f>'LT growth def'!$K$81:$K$82</c:f>
              <c:numCache>
                <c:formatCode>0%</c:formatCode>
                <c:ptCount val="2"/>
                <c:pt idx="0">
                  <c:v>0</c:v>
                </c:pt>
                <c:pt idx="1">
                  <c:v>0.14155251141552511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531-48A2-998F-AC1966F2AF0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67470016"/>
        <c:axId val="667469184"/>
      </c:barChart>
      <c:catAx>
        <c:axId val="667470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7469184"/>
        <c:crosses val="autoZero"/>
        <c:auto val="1"/>
        <c:lblAlgn val="ctr"/>
        <c:lblOffset val="100"/>
        <c:noMultiLvlLbl val="0"/>
      </c:catAx>
      <c:valAx>
        <c:axId val="667469184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7470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What do you see as the main barriers to your company’s short-term (</a:t>
            </a:r>
            <a:r>
              <a:rPr lang="en-GB" sz="1400" b="0" i="0" u="none" strike="noStrike" baseline="0" dirty="0">
                <a:effectLst/>
              </a:rPr>
              <a:t>one- to three-</a:t>
            </a:r>
            <a:r>
              <a:rPr lang="en-GB" dirty="0"/>
              <a:t>year) growth plans?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Barriers!$M$82</c:f>
              <c:strCache>
                <c:ptCount val="1"/>
                <c:pt idx="0">
                  <c:v>Manufacturing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-7.3337914546892959E-3"/>
                  <c:y val="8.20322289771420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35-4CEC-9C90-C17E8A79C5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Barriers!$N$81:$W$81</c:f>
              <c:strCache>
                <c:ptCount val="10"/>
                <c:pt idx="0">
                  <c:v>Other</c:v>
                </c:pt>
                <c:pt idx="1">
                  <c:v>ESG regulations</c:v>
                </c:pt>
                <c:pt idx="2">
                  <c:v>Budget constraints</c:v>
                </c:pt>
                <c:pt idx="3">
                  <c:v>Raw material shortages</c:v>
                </c:pt>
                <c:pt idx="4">
                  <c:v>Interest rate increases</c:v>
                </c:pt>
                <c:pt idx="5">
                  <c:v>Geopolitics</c:v>
                </c:pt>
                <c:pt idx="6">
                  <c:v>Supply chain delays</c:v>
                </c:pt>
                <c:pt idx="7">
                  <c:v>Potential recession</c:v>
                </c:pt>
                <c:pt idx="8">
                  <c:v>Inflation</c:v>
                </c:pt>
                <c:pt idx="9">
                  <c:v>Labor/talent shortages</c:v>
                </c:pt>
              </c:strCache>
            </c:strRef>
          </c:cat>
          <c:val>
            <c:numRef>
              <c:f>Barriers!$N$82:$W$82</c:f>
              <c:numCache>
                <c:formatCode>0%</c:formatCode>
                <c:ptCount val="10"/>
                <c:pt idx="1">
                  <c:v>0.10526315789473684</c:v>
                </c:pt>
                <c:pt idx="2">
                  <c:v>0.21052631578947367</c:v>
                </c:pt>
                <c:pt idx="3">
                  <c:v>0.36842105263157893</c:v>
                </c:pt>
                <c:pt idx="4">
                  <c:v>0.36842105263157893</c:v>
                </c:pt>
                <c:pt idx="5">
                  <c:v>0.47368421052631576</c:v>
                </c:pt>
                <c:pt idx="6">
                  <c:v>0.52631578947368418</c:v>
                </c:pt>
                <c:pt idx="7">
                  <c:v>0.57894736842105265</c:v>
                </c:pt>
                <c:pt idx="8">
                  <c:v>0.63157894736842102</c:v>
                </c:pt>
                <c:pt idx="9">
                  <c:v>0.73684210526315785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B7-48F2-85E5-186646791DE6}"/>
            </c:ext>
          </c:extLst>
        </c:ser>
        <c:ser>
          <c:idx val="1"/>
          <c:order val="1"/>
          <c:tx>
            <c:strRef>
              <c:f>Barriers!$M$83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1.2222985757815582E-2"/>
                  <c:y val="-1.64064457954284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35-4CEC-9C90-C17E8A79C5B6}"/>
                </c:ext>
              </c:extLst>
            </c:dLbl>
            <c:dLbl>
              <c:idx val="4"/>
              <c:layout>
                <c:manualLayout>
                  <c:x val="-9.7783886062523945E-3"/>
                  <c:y val="-4.10161144885710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E35-4CEC-9C90-C17E8A79C5B6}"/>
                </c:ext>
              </c:extLst>
            </c:dLbl>
            <c:dLbl>
              <c:idx val="5"/>
              <c:layout>
                <c:manualLayout>
                  <c:x val="-2.444597151563188E-3"/>
                  <c:y val="-4.10161144885710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35-4CEC-9C90-C17E8A79C5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Barriers!$N$81:$W$81</c:f>
              <c:strCache>
                <c:ptCount val="10"/>
                <c:pt idx="0">
                  <c:v>Other</c:v>
                </c:pt>
                <c:pt idx="1">
                  <c:v>ESG regulations</c:v>
                </c:pt>
                <c:pt idx="2">
                  <c:v>Budget constraints</c:v>
                </c:pt>
                <c:pt idx="3">
                  <c:v>Raw material shortages</c:v>
                </c:pt>
                <c:pt idx="4">
                  <c:v>Interest rate increases</c:v>
                </c:pt>
                <c:pt idx="5">
                  <c:v>Geopolitics</c:v>
                </c:pt>
                <c:pt idx="6">
                  <c:v>Supply chain delays</c:v>
                </c:pt>
                <c:pt idx="7">
                  <c:v>Potential recession</c:v>
                </c:pt>
                <c:pt idx="8">
                  <c:v>Inflation</c:v>
                </c:pt>
                <c:pt idx="9">
                  <c:v>Labor/talent shortages</c:v>
                </c:pt>
              </c:strCache>
            </c:strRef>
          </c:cat>
          <c:val>
            <c:numRef>
              <c:f>Barriers!$N$83:$W$83</c:f>
              <c:numCache>
                <c:formatCode>0%</c:formatCode>
                <c:ptCount val="10"/>
                <c:pt idx="0">
                  <c:v>6.8807339449541288E-2</c:v>
                </c:pt>
                <c:pt idx="1">
                  <c:v>5.9633027522935783E-2</c:v>
                </c:pt>
                <c:pt idx="2">
                  <c:v>0.36238532110091742</c:v>
                </c:pt>
                <c:pt idx="3">
                  <c:v>0.23394495412844038</c:v>
                </c:pt>
                <c:pt idx="4">
                  <c:v>0.26146788990825687</c:v>
                </c:pt>
                <c:pt idx="5">
                  <c:v>0.33486238532110091</c:v>
                </c:pt>
                <c:pt idx="6">
                  <c:v>0.41284403669724773</c:v>
                </c:pt>
                <c:pt idx="7">
                  <c:v>0.66972477064220182</c:v>
                </c:pt>
                <c:pt idx="8">
                  <c:v>0.6330275229357798</c:v>
                </c:pt>
                <c:pt idx="9">
                  <c:v>0.67889908256880738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B7-48F2-85E5-186646791DE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49289488"/>
        <c:axId val="749288240"/>
      </c:barChart>
      <c:catAx>
        <c:axId val="749289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9288240"/>
        <c:crosses val="autoZero"/>
        <c:auto val="1"/>
        <c:lblAlgn val="ctr"/>
        <c:lblOffset val="100"/>
        <c:noMultiLvlLbl val="0"/>
      </c:catAx>
      <c:valAx>
        <c:axId val="74928824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9289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Which of the following external factors do you see as most beneficial to your company’s short-term (</a:t>
            </a:r>
            <a:r>
              <a:rPr lang="en-GB" sz="1400" b="0" i="0" u="none" strike="noStrike" baseline="0" dirty="0">
                <a:effectLst/>
              </a:rPr>
              <a:t>one- to three-</a:t>
            </a:r>
            <a:r>
              <a:rPr lang="en-GB" dirty="0"/>
              <a:t> year) growth plans?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Accelerators!$K$85</c:f>
              <c:strCache>
                <c:ptCount val="1"/>
                <c:pt idx="0">
                  <c:v>Manufacturing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Accelerators!$L$84:$S$84</c:f>
              <c:strCache>
                <c:ptCount val="8"/>
                <c:pt idx="0">
                  <c:v>Other</c:v>
                </c:pt>
                <c:pt idx="1">
                  <c:v>New trade agreements</c:v>
                </c:pt>
                <c:pt idx="2">
                  <c:v>Changing consumer spending patterns</c:v>
                </c:pt>
                <c:pt idx="3">
                  <c:v>Favorable M&amp;A environment</c:v>
                </c:pt>
                <c:pt idx="4">
                  <c:v>Growing demand for ethical and sustainable products</c:v>
                </c:pt>
                <c:pt idx="5">
                  <c:v>Advances in technology</c:v>
                </c:pt>
                <c:pt idx="6">
                  <c:v>Easing of the talent shortage</c:v>
                </c:pt>
                <c:pt idx="7">
                  <c:v>Easing of supply constraints</c:v>
                </c:pt>
              </c:strCache>
            </c:strRef>
          </c:cat>
          <c:val>
            <c:numRef>
              <c:f>Accelerators!$L$85:$S$85</c:f>
              <c:numCache>
                <c:formatCode>0%</c:formatCode>
                <c:ptCount val="8"/>
                <c:pt idx="1">
                  <c:v>0.10526315789473684</c:v>
                </c:pt>
                <c:pt idx="2">
                  <c:v>0.26315789473684209</c:v>
                </c:pt>
                <c:pt idx="3">
                  <c:v>0.31578947368421051</c:v>
                </c:pt>
                <c:pt idx="4">
                  <c:v>0.36842105263157893</c:v>
                </c:pt>
                <c:pt idx="5">
                  <c:v>0.42105263157894735</c:v>
                </c:pt>
                <c:pt idx="6">
                  <c:v>0.47368421052631576</c:v>
                </c:pt>
                <c:pt idx="7">
                  <c:v>0.73684210526315785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BE-4258-9864-92D74AF34238}"/>
            </c:ext>
          </c:extLst>
        </c:ser>
        <c:ser>
          <c:idx val="1"/>
          <c:order val="1"/>
          <c:tx>
            <c:strRef>
              <c:f>Accelerators!$K$86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Accelerators!$L$84:$S$84</c:f>
              <c:strCache>
                <c:ptCount val="8"/>
                <c:pt idx="0">
                  <c:v>Other</c:v>
                </c:pt>
                <c:pt idx="1">
                  <c:v>New trade agreements</c:v>
                </c:pt>
                <c:pt idx="2">
                  <c:v>Changing consumer spending patterns</c:v>
                </c:pt>
                <c:pt idx="3">
                  <c:v>Favorable M&amp;A environment</c:v>
                </c:pt>
                <c:pt idx="4">
                  <c:v>Growing demand for ethical and sustainable products</c:v>
                </c:pt>
                <c:pt idx="5">
                  <c:v>Advances in technology</c:v>
                </c:pt>
                <c:pt idx="6">
                  <c:v>Easing of the talent shortage</c:v>
                </c:pt>
                <c:pt idx="7">
                  <c:v>Easing of supply constraints</c:v>
                </c:pt>
              </c:strCache>
            </c:strRef>
          </c:cat>
          <c:val>
            <c:numRef>
              <c:f>Accelerators!$L$86:$S$86</c:f>
              <c:numCache>
                <c:formatCode>0%</c:formatCode>
                <c:ptCount val="8"/>
                <c:pt idx="0">
                  <c:v>7.7981651376146793E-2</c:v>
                </c:pt>
                <c:pt idx="1">
                  <c:v>5.5045871559633031E-2</c:v>
                </c:pt>
                <c:pt idx="2">
                  <c:v>0.37155963302752293</c:v>
                </c:pt>
                <c:pt idx="3">
                  <c:v>0.43577981651376146</c:v>
                </c:pt>
                <c:pt idx="4">
                  <c:v>0.30275229357798167</c:v>
                </c:pt>
                <c:pt idx="5">
                  <c:v>0.59174311926605505</c:v>
                </c:pt>
                <c:pt idx="6">
                  <c:v>0.54128440366972475</c:v>
                </c:pt>
                <c:pt idx="7">
                  <c:v>0.43577981651376146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BE-4258-9864-92D74AF3423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73738128"/>
        <c:axId val="673736464"/>
      </c:barChart>
      <c:catAx>
        <c:axId val="673738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736464"/>
        <c:crosses val="autoZero"/>
        <c:auto val="1"/>
        <c:lblAlgn val="ctr"/>
        <c:lblOffset val="100"/>
        <c:noMultiLvlLbl val="0"/>
      </c:catAx>
      <c:valAx>
        <c:axId val="673736464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73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Which one of the following stakeholders is most important to your company’s decision-making around growth in the short term (</a:t>
            </a:r>
            <a:r>
              <a:rPr lang="en-GB" sz="1400" b="0" i="0" u="none" strike="noStrike" baseline="0" dirty="0">
                <a:effectLst/>
              </a:rPr>
              <a:t>one to three</a:t>
            </a:r>
            <a:r>
              <a:rPr lang="en-GB" sz="1400" b="0" i="0" u="none" strike="noStrike" baseline="0" dirty="0"/>
              <a:t> </a:t>
            </a:r>
            <a:r>
              <a:rPr lang="en-GB" dirty="0"/>
              <a:t>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'ST stakeholders'!$E$75</c:f>
              <c:strCache>
                <c:ptCount val="1"/>
                <c:pt idx="0">
                  <c:v>Manufacturing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stakeholders'!$F$74:$L$74</c:f>
              <c:strCache>
                <c:ptCount val="7"/>
                <c:pt idx="0">
                  <c:v>Communities</c:v>
                </c:pt>
                <c:pt idx="1">
                  <c:v>Suppliers</c:v>
                </c:pt>
                <c:pt idx="2">
                  <c:v>Board of directors</c:v>
                </c:pt>
                <c:pt idx="3">
                  <c:v>Other</c:v>
                </c:pt>
                <c:pt idx="4">
                  <c:v>Employees</c:v>
                </c:pt>
                <c:pt idx="5">
                  <c:v>Investors</c:v>
                </c:pt>
                <c:pt idx="6">
                  <c:v>Customers</c:v>
                </c:pt>
              </c:strCache>
            </c:strRef>
          </c:cat>
          <c:val>
            <c:numRef>
              <c:f>'ST stakeholders'!$F$75:$L$75</c:f>
              <c:numCache>
                <c:formatCode>General</c:formatCode>
                <c:ptCount val="7"/>
                <c:pt idx="4" formatCode="0%">
                  <c:v>5.2631578947368418E-2</c:v>
                </c:pt>
                <c:pt idx="5" formatCode="0%">
                  <c:v>0.26315789473684209</c:v>
                </c:pt>
                <c:pt idx="6" formatCode="0%">
                  <c:v>0.68421052631578949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9F-4098-A4C9-81CF17758946}"/>
            </c:ext>
          </c:extLst>
        </c:ser>
        <c:ser>
          <c:idx val="1"/>
          <c:order val="1"/>
          <c:tx>
            <c:strRef>
              <c:f>'ST stakeholders'!$E$76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-4.766737629752763E-3"/>
                  <c:y val="-4.094720229046397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75-450A-900C-754DFC1F4D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stakeholders'!$F$74:$L$74</c:f>
              <c:strCache>
                <c:ptCount val="7"/>
                <c:pt idx="0">
                  <c:v>Communities</c:v>
                </c:pt>
                <c:pt idx="1">
                  <c:v>Suppliers</c:v>
                </c:pt>
                <c:pt idx="2">
                  <c:v>Board of directors</c:v>
                </c:pt>
                <c:pt idx="3">
                  <c:v>Other</c:v>
                </c:pt>
                <c:pt idx="4">
                  <c:v>Employees</c:v>
                </c:pt>
                <c:pt idx="5">
                  <c:v>Investors</c:v>
                </c:pt>
                <c:pt idx="6">
                  <c:v>Customers</c:v>
                </c:pt>
              </c:strCache>
            </c:strRef>
          </c:cat>
          <c:val>
            <c:numRef>
              <c:f>'ST stakeholders'!$F$76:$L$76</c:f>
              <c:numCache>
                <c:formatCode>0%</c:formatCode>
                <c:ptCount val="7"/>
                <c:pt idx="0">
                  <c:v>1.4285714285714285E-2</c:v>
                </c:pt>
                <c:pt idx="1">
                  <c:v>4.7619047619047616E-2</c:v>
                </c:pt>
                <c:pt idx="2">
                  <c:v>8.5714285714285715E-2</c:v>
                </c:pt>
                <c:pt idx="3">
                  <c:v>4.7619047619047616E-2</c:v>
                </c:pt>
                <c:pt idx="4">
                  <c:v>0.12380952380952381</c:v>
                </c:pt>
                <c:pt idx="5">
                  <c:v>0.14761904761904762</c:v>
                </c:pt>
                <c:pt idx="6">
                  <c:v>0.53333333333333333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9F-4098-A4C9-81CF1775894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29179520"/>
        <c:axId val="529180768"/>
      </c:barChart>
      <c:catAx>
        <c:axId val="529179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9180768"/>
        <c:crosses val="autoZero"/>
        <c:auto val="1"/>
        <c:lblAlgn val="ctr"/>
        <c:lblOffset val="100"/>
        <c:noMultiLvlLbl val="0"/>
      </c:catAx>
      <c:valAx>
        <c:axId val="52918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9179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Which one of the following stakeholders is most important to your company’s decision-making around growth in the long term (three to five 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'LT stakeholders'!$E$76</c:f>
              <c:strCache>
                <c:ptCount val="1"/>
                <c:pt idx="0">
                  <c:v>Manufacturing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2.3952633384578636E-3"/>
                  <c:y val="4.10161144885702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C8-4743-855C-CBAB42AB06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stakeholders'!$F$75:$L$75</c:f>
              <c:strCache>
                <c:ptCount val="7"/>
                <c:pt idx="0">
                  <c:v>Employees</c:v>
                </c:pt>
                <c:pt idx="1">
                  <c:v>Suppliers</c:v>
                </c:pt>
                <c:pt idx="2">
                  <c:v>Other</c:v>
                </c:pt>
                <c:pt idx="3">
                  <c:v>Communities</c:v>
                </c:pt>
                <c:pt idx="4">
                  <c:v>Board of directors</c:v>
                </c:pt>
                <c:pt idx="5">
                  <c:v>Customers</c:v>
                </c:pt>
                <c:pt idx="6">
                  <c:v>Investors</c:v>
                </c:pt>
              </c:strCache>
            </c:strRef>
          </c:cat>
          <c:val>
            <c:numRef>
              <c:f>'LT stakeholders'!$F$76:$L$76</c:f>
              <c:numCache>
                <c:formatCode>General</c:formatCode>
                <c:ptCount val="7"/>
                <c:pt idx="3" formatCode="0%">
                  <c:v>5.2631578947368418E-2</c:v>
                </c:pt>
                <c:pt idx="4" formatCode="0%">
                  <c:v>5.2631578947368418E-2</c:v>
                </c:pt>
                <c:pt idx="5" formatCode="0%">
                  <c:v>0.42105263157894735</c:v>
                </c:pt>
                <c:pt idx="6" formatCode="0%">
                  <c:v>0.47368421052631576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31-4FF0-AEB7-9529A5C2B9F8}"/>
            </c:ext>
          </c:extLst>
        </c:ser>
        <c:ser>
          <c:idx val="1"/>
          <c:order val="1"/>
          <c:tx>
            <c:strRef>
              <c:f>'LT stakeholders'!$E$77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7.1857900153731082E-3"/>
                  <c:y val="-4.10161144885710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C8-4743-855C-CBAB42AB06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stakeholders'!$F$75:$L$75</c:f>
              <c:strCache>
                <c:ptCount val="7"/>
                <c:pt idx="0">
                  <c:v>Employees</c:v>
                </c:pt>
                <c:pt idx="1">
                  <c:v>Suppliers</c:v>
                </c:pt>
                <c:pt idx="2">
                  <c:v>Other</c:v>
                </c:pt>
                <c:pt idx="3">
                  <c:v>Communities</c:v>
                </c:pt>
                <c:pt idx="4">
                  <c:v>Board of directors</c:v>
                </c:pt>
                <c:pt idx="5">
                  <c:v>Customers</c:v>
                </c:pt>
                <c:pt idx="6">
                  <c:v>Investors</c:v>
                </c:pt>
              </c:strCache>
            </c:strRef>
          </c:cat>
          <c:val>
            <c:numRef>
              <c:f>'LT stakeholders'!$F$77:$L$77</c:f>
              <c:numCache>
                <c:formatCode>General</c:formatCode>
                <c:ptCount val="7"/>
                <c:pt idx="0" formatCode="0%">
                  <c:v>6.2200956937799042E-2</c:v>
                </c:pt>
                <c:pt idx="2" formatCode="0%">
                  <c:v>3.8277511961722487E-2</c:v>
                </c:pt>
                <c:pt idx="3" formatCode="0%">
                  <c:v>2.3923444976076555E-2</c:v>
                </c:pt>
                <c:pt idx="4" formatCode="0%">
                  <c:v>0.15789473684210525</c:v>
                </c:pt>
                <c:pt idx="5" formatCode="0%">
                  <c:v>0.45454545454545453</c:v>
                </c:pt>
                <c:pt idx="6" formatCode="0%">
                  <c:v>0.25837320574162681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31-4FF0-AEB7-9529A5C2B9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51876912"/>
        <c:axId val="751875664"/>
      </c:barChart>
      <c:catAx>
        <c:axId val="751876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875664"/>
        <c:crosses val="autoZero"/>
        <c:auto val="1"/>
        <c:lblAlgn val="ctr"/>
        <c:lblOffset val="100"/>
        <c:noMultiLvlLbl val="0"/>
      </c:catAx>
      <c:valAx>
        <c:axId val="75187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876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Roboto Light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14A01-FCB2-4C53-B3AD-B96BA734C606}" type="datetimeFigureOut">
              <a:rPr lang="en-GB" smtClean="0">
                <a:latin typeface="Roboto Light" panose="02000000000000000000" pitchFamily="2" charset="0"/>
              </a:rPr>
              <a:t>08/12/2022</a:t>
            </a:fld>
            <a:endParaRPr lang="en-GB">
              <a:latin typeface="Roboto Light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Roboto Light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818AD-EBF8-4BCE-ABA5-3B1A81B4F509}" type="slidenum">
              <a:rPr lang="en-GB" smtClean="0">
                <a:latin typeface="Roboto Light" panose="02000000000000000000" pitchFamily="2" charset="0"/>
              </a:rPr>
              <a:t>‹#›</a:t>
            </a:fld>
            <a:endParaRPr lang="en-GB"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6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Light" panose="02000000000000000000" pitchFamily="2" charset="0"/>
              </a:defRPr>
            </a:lvl1pPr>
          </a:lstStyle>
          <a:p>
            <a:fld id="{75FA1BE9-63C4-EE43-9506-F641B945431E}" type="datetimeFigureOut">
              <a:rPr lang="en-US" smtClean="0"/>
              <a:pPr/>
              <a:t>12/8/22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Light" panose="02000000000000000000" pitchFamily="2" charset="0"/>
              </a:defRPr>
            </a:lvl1pPr>
          </a:lstStyle>
          <a:p>
            <a:fld id="{59AB0446-7963-9949-A5B2-B46F91687B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60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in titl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52669678-5F1A-F383-6DAC-A54632C672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44385" y="1881330"/>
            <a:ext cx="3855230" cy="121127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15DF9-28F0-661F-B984-EC87EA30B651}"/>
              </a:ext>
            </a:extLst>
          </p:cNvPr>
          <p:cNvSpPr txBox="1">
            <a:spLocks/>
          </p:cNvSpPr>
          <p:nvPr userDrawn="1"/>
        </p:nvSpPr>
        <p:spPr>
          <a:xfrm>
            <a:off x="2402939" y="3262170"/>
            <a:ext cx="4338117" cy="605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>
                <a:solidFill>
                  <a:schemeClr val="bg1"/>
                </a:solidFill>
              </a:rPr>
              <a:t>Where Innovative Organizations Are Placing Bets and Taking Chances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3EC12B4-F4F7-BDEF-D984-C526C38593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34975" y="1419622"/>
            <a:ext cx="2074049" cy="25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7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11676-A8EF-35ED-B096-0474DB600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21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8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5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5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F0A67-8BDE-58B1-94AB-ED5474619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12/8/22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21EEF-2D5B-839C-4468-5762BA4B6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4B00E-3A62-66F0-18F7-E3CA1FBCF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610F35-F36B-71A7-5DB8-6099FCAAE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740568"/>
            <a:ext cx="2949178" cy="802481"/>
          </a:xfrm>
        </p:spPr>
        <p:txBody>
          <a:bodyPr anchor="b"/>
          <a:lstStyle>
            <a:lvl1pPr>
              <a:defRPr sz="2400" b="0" i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1807A52-136D-5D60-819D-13FBD0851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116888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0B967-AEEB-2267-E21A-85F84AB5C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740568"/>
            <a:ext cx="2949178" cy="802481"/>
          </a:xfrm>
        </p:spPr>
        <p:txBody>
          <a:bodyPr anchor="b"/>
          <a:lstStyle>
            <a:lvl1pPr>
              <a:defRPr sz="2400" b="0" i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5D6AAC-239A-1CE8-4663-81FC5411F2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59A2A-E57D-9E63-E596-A0300D88B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49BFF3-674D-2CD3-FF71-DA137E99C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12/8/22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CE2F0-D044-FD90-5B29-2DA40D10E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9334A-F785-4270-7058-468EFF637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15615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EF2AD-4556-E9D8-C273-AFB8CEE90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82290"/>
            <a:ext cx="6858000" cy="1790700"/>
          </a:xfrm>
        </p:spPr>
        <p:txBody>
          <a:bodyPr anchor="b">
            <a:normAutofit/>
          </a:bodyPr>
          <a:lstStyle>
            <a:lvl1pPr algn="ctr">
              <a:defRPr sz="4000"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B57ABB-2964-0851-9475-3C859CC8B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77133-0943-2E02-73DA-7071A329A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12/8/22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B0529-7CA3-EF5C-1E96-A9EB042D5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3B1B0-B05F-D15A-6F12-50619480F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96941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F9230-D174-A81F-E8A7-3E55FAE99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E4796-8432-04FA-F7B7-626EDA317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61B48-CCAC-18C8-F297-8A471746B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12/8/22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676EB-BD6E-BAB5-C234-098C61119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4A4A6-8DA9-CDC1-24B0-0A6A3BC15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49444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4359C5-44FC-4560-E28C-6C81CA19D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12/8/22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5D189-D7CC-F453-D79B-3AC417148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F58511-11E3-0479-0107-4B2DA7659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57027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5C264-E6FA-C11A-BB24-E56A1B530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0791E-5FB4-D111-0934-491EBF20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12/8/22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93157-E34A-8350-70EC-8739A606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60CE1-BC91-F07D-C380-65F641CE3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7CF6DB8-2781-8F07-897C-98A43D5C1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08301"/>
            <a:ext cx="8058149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106962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F078E-09CF-2C7B-B979-649CEC49EB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 sz="2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1EA39-802D-3EE1-10D3-33A9A572E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12/8/22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1C843-1678-1910-2C91-1C0BBA5CD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DB6B47-906D-D2AE-E747-C9F3D4A4C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C328052-55F4-5964-0062-0639601BF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08301"/>
            <a:ext cx="8058149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BD7C33-E52F-811D-2849-C15CD7007D5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803835" y="1369219"/>
            <a:ext cx="3886200" cy="3263504"/>
          </a:xfrm>
        </p:spPr>
        <p:txBody>
          <a:bodyPr/>
          <a:lstStyle>
            <a:lvl1pPr>
              <a:defRPr sz="2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868491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B19A2-C50B-03BB-3433-122AAE839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378460"/>
            <a:ext cx="3868340" cy="500345"/>
          </a:xfrm>
        </p:spPr>
        <p:txBody>
          <a:bodyPr anchor="b"/>
          <a:lstStyle>
            <a:lvl1pPr marL="0" indent="0">
              <a:buNone/>
              <a:defRPr sz="1800" b="0" i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35189-39CF-7A9F-0A6A-ACE8FEDCE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9B56AB-AA4D-24B0-7271-31039823BB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378460"/>
            <a:ext cx="3887391" cy="500346"/>
          </a:xfrm>
        </p:spPr>
        <p:txBody>
          <a:bodyPr anchor="b"/>
          <a:lstStyle>
            <a:lvl1pPr marL="0" indent="0">
              <a:buNone/>
              <a:defRPr sz="1800" b="0" i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BB1C1C-EACF-2821-8DE4-D3F0B6647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12/8/22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BAF33E-8384-8986-BFA1-A0F0B19DB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F8B4F8-9F88-6DC8-0332-C2757449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2B62D66-7398-FA24-08D6-EF8B66F0931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29149" y="1878806"/>
            <a:ext cx="3887391" cy="2763441"/>
          </a:xfrm>
        </p:spPr>
        <p:txBody>
          <a:bodyPr/>
          <a:lstStyle>
            <a:lvl1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171EBE0-3833-73DB-D609-87E46F660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459" y="808301"/>
            <a:ext cx="8059340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560476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CF7D78D-7060-164C-9E1F-E543674CA5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402864"/>
            <a:ext cx="8229600" cy="3222475"/>
          </a:xfrm>
        </p:spPr>
        <p:txBody>
          <a:bodyPr>
            <a:noAutofit/>
          </a:bodyPr>
          <a:lstStyle>
            <a:lvl1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5AC0088-B1F9-E243-BEBD-FF192BA5E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808301"/>
            <a:ext cx="8229600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216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8BBB71-E598-A842-B0F2-58587D033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12/8/22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85F1D2-C0F9-B5BD-0680-A3EADC911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3720E-57BD-7ABF-B2F4-4EE4C1288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461B888-A7CE-DD3D-2C5E-F20BF9374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47270"/>
            <a:ext cx="8058149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733843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525DA8-2E89-73B7-E0B8-80E8B9A8E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17054"/>
            <a:ext cx="7886700" cy="550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38562-89D6-6641-2B48-BEDC3BB0B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9111F-61D7-9D99-8823-1586154B9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876005"/>
            <a:ext cx="2057400" cy="1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12/8/22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71C11-3497-95FE-C751-0F0B6E530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76005"/>
            <a:ext cx="3086100" cy="1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7179D-73FF-9FEB-04BB-007D23987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876005"/>
            <a:ext cx="2057400" cy="1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171BAD-38D1-68F6-B766-85BDBD59E2AB}"/>
              </a:ext>
            </a:extLst>
          </p:cNvPr>
          <p:cNvCxnSpPr>
            <a:cxnSpLocks/>
          </p:cNvCxnSpPr>
          <p:nvPr userDrawn="1"/>
        </p:nvCxnSpPr>
        <p:spPr>
          <a:xfrm>
            <a:off x="457199" y="654627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6FEDCE-436B-F902-8688-642DF692B40B}"/>
              </a:ext>
            </a:extLst>
          </p:cNvPr>
          <p:cNvCxnSpPr>
            <a:cxnSpLocks/>
          </p:cNvCxnSpPr>
          <p:nvPr userDrawn="1"/>
        </p:nvCxnSpPr>
        <p:spPr>
          <a:xfrm>
            <a:off x="457199" y="4807084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ageRef">
            <a:extLst>
              <a:ext uri="{FF2B5EF4-FFF2-40B4-BE49-F238E27FC236}">
                <a16:creationId xmlns:a16="http://schemas.microsoft.com/office/drawing/2014/main" id="{BAAB043D-649F-33AE-0352-487B2CDD255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15485" y="4868222"/>
            <a:ext cx="427038" cy="16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defTabSz="847725" eaLnBrk="0" hangingPunct="0"/>
            <a:fld id="{A23EA7B4-8CC6-254A-AC56-56E57222A67E}" type="slidenum">
              <a:rPr lang="en-US" sz="800" b="0" i="0">
                <a:solidFill>
                  <a:srgbClr val="666666"/>
                </a:solidFill>
                <a:latin typeface="+mj-lt"/>
                <a:ea typeface="Akzidenz-Grotesk Std Light" charset="0"/>
                <a:cs typeface="Akzidenz-Grotesk Std Light" charset="0"/>
              </a:rPr>
              <a:pPr algn="r" defTabSz="847725" eaLnBrk="0" hangingPunct="0"/>
              <a:t>‹#›</a:t>
            </a:fld>
            <a:endParaRPr lang="en-US" sz="800" b="0" i="0" dirty="0">
              <a:solidFill>
                <a:srgbClr val="666666"/>
              </a:solidFill>
              <a:latin typeface="+mj-lt"/>
              <a:ea typeface="Akzidenz-Grotesk Std Light" charset="0"/>
              <a:cs typeface="Akzidenz-Grotesk Std Light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F3FB43-FD6E-3E62-9C56-6CCE1B86EE6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57198" y="310399"/>
            <a:ext cx="2074049" cy="25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6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4" r:id="rId2"/>
    <p:sldLayoutId id="2147483806" r:id="rId3"/>
    <p:sldLayoutId id="2147483809" r:id="rId4"/>
    <p:sldLayoutId id="2147483805" r:id="rId5"/>
    <p:sldLayoutId id="2147483807" r:id="rId6"/>
    <p:sldLayoutId id="2147483808" r:id="rId7"/>
    <p:sldLayoutId id="2147483816" r:id="rId8"/>
    <p:sldLayoutId id="2147483810" r:id="rId9"/>
    <p:sldLayoutId id="2147483811" r:id="rId10"/>
    <p:sldLayoutId id="214748381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+mj-lt"/>
          <a:ea typeface="Roboto Light" panose="02000000000000000000" pitchFamily="2" charset="0"/>
          <a:cs typeface="Roboto Light" panose="02000000000000000000" pitchFamily="2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8614AAC-4685-F94E-6401-BE8D7C2D4A53}"/>
              </a:ext>
            </a:extLst>
          </p:cNvPr>
          <p:cNvSpPr txBox="1">
            <a:spLocks/>
          </p:cNvSpPr>
          <p:nvPr/>
        </p:nvSpPr>
        <p:spPr>
          <a:xfrm>
            <a:off x="2898178" y="4371950"/>
            <a:ext cx="3347641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Manufacturing</a:t>
            </a:r>
          </a:p>
        </p:txBody>
      </p:sp>
    </p:spTree>
    <p:extLst>
      <p:ext uri="{BB962C8B-B14F-4D97-AF65-F5344CB8AC3E}">
        <p14:creationId xmlns:p14="http://schemas.microsoft.com/office/powerpoint/2010/main" val="57844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Investors take precedence in the long term.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20032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47% of manufacturing respondents highlighted investors as the most 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important stakeholders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when making decisions relating to long-term growth—a far higher number than the overall average.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504D84F-D49C-D804-D35E-B65EB89FFA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7189099"/>
              </p:ext>
            </p:extLst>
          </p:nvPr>
        </p:nvGraphicFramePr>
        <p:xfrm>
          <a:off x="421996" y="1419622"/>
          <a:ext cx="5302131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EE06F36-2517-7932-1644-BA70D9903401}"/>
              </a:ext>
            </a:extLst>
          </p:cNvPr>
          <p:cNvSpPr txBox="1"/>
          <p:nvPr/>
        </p:nvSpPr>
        <p:spPr>
          <a:xfrm>
            <a:off x="457199" y="4515966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N=209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40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Manufacturers are less optimistic.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01566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63% of manufacturing respondents rated their companies’ short-term growth prospects as “good” (58%) or “excellent” (5%), suggesting they are less optimistic than average.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633748-BA7B-FDE1-7FF2-074F68ED1C09}"/>
              </a:ext>
            </a:extLst>
          </p:cNvPr>
          <p:cNvSpPr txBox="1"/>
          <p:nvPr/>
        </p:nvSpPr>
        <p:spPr>
          <a:xfrm>
            <a:off x="395536" y="4515966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N=196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20C924C-0996-4B0F-B6B2-8F7D25853C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265357"/>
              </p:ext>
            </p:extLst>
          </p:nvPr>
        </p:nvGraphicFramePr>
        <p:xfrm>
          <a:off x="395536" y="1419621"/>
          <a:ext cx="5328592" cy="3197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96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The long-term outlook is brighter.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01566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In contrast to their short-term prospects, 95% of manufacturing respondents rated their companies’ long-term growth prospects as “good” (63%) or “excellent” (32%).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3BFF749-0A4D-1A51-7A71-5CAEE860CF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797858"/>
              </p:ext>
            </p:extLst>
          </p:nvPr>
        </p:nvGraphicFramePr>
        <p:xfrm>
          <a:off x="467396" y="1419622"/>
          <a:ext cx="5184724" cy="317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CD5AA3F-E4DE-0130-9563-E2891BD4196A}"/>
              </a:ext>
            </a:extLst>
          </p:cNvPr>
          <p:cNvSpPr txBox="1"/>
          <p:nvPr/>
        </p:nvSpPr>
        <p:spPr>
          <a:xfrm>
            <a:off x="395536" y="4515966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N=195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40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Profit defines short-term growth.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20032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Franklin Gothic Book" panose="020B0503020102020204" pitchFamily="34" charset="0"/>
                <a:ea typeface="Arial" panose="020B0604020202020204" pitchFamily="34" charset="0"/>
              </a:rPr>
              <a:t>53% of manufacturing respondents highlighted increased profit as their companies’ primary measure of short-term growth, contrasting with increased revenue as the average primary measure. </a:t>
            </a:r>
            <a:endParaRPr lang="en-GB" sz="1200" dirty="0">
              <a:effectLst/>
              <a:latin typeface="Franklin Gothic Book" panose="020B05030201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02FE8A4-9D82-8AB4-58D1-EC08655FD2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8241990"/>
              </p:ext>
            </p:extLst>
          </p:nvPr>
        </p:nvGraphicFramePr>
        <p:xfrm>
          <a:off x="457198" y="1419622"/>
          <a:ext cx="5266929" cy="3101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EAE3307-F05F-0ADF-7D91-FEE8071D3C04}"/>
              </a:ext>
            </a:extLst>
          </p:cNvPr>
          <p:cNvSpPr txBox="1"/>
          <p:nvPr/>
        </p:nvSpPr>
        <p:spPr>
          <a:xfrm>
            <a:off x="395536" y="4515966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N=219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43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Profit defines long-term growth.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20032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When asked about their companies’ primary measure of long-term growth, 42% of manufacturing respondents highlighted increased profit—far more than the average—while 37% said increased revenue.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C36DD68-69DC-E224-1309-D2D41AFD87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615689"/>
              </p:ext>
            </p:extLst>
          </p:nvPr>
        </p:nvGraphicFramePr>
        <p:xfrm>
          <a:off x="457198" y="1419622"/>
          <a:ext cx="5266929" cy="308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342E36A-74E3-9CE1-45F2-B32CED4F60BB}"/>
              </a:ext>
            </a:extLst>
          </p:cNvPr>
          <p:cNvSpPr txBox="1"/>
          <p:nvPr/>
        </p:nvSpPr>
        <p:spPr>
          <a:xfrm>
            <a:off x="395536" y="4515966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N=219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99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>
                <a:latin typeface="Franklin Gothic Book" panose="020B0503020102020204" pitchFamily="34" charset="0"/>
              </a:rPr>
              <a:t>Efficiencies and product improvements lead the way.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7082776" y="1995686"/>
            <a:ext cx="1611012" cy="193899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Manufacturing respondents ranked improved operational efficiencies as their top growth strategy—higher than the overall average—followed by existing product or service improvements.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6A440F-9468-B444-17C4-2EC8BFA27F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924262"/>
              </p:ext>
            </p:extLst>
          </p:nvPr>
        </p:nvGraphicFramePr>
        <p:xfrm>
          <a:off x="457199" y="1995686"/>
          <a:ext cx="3136900" cy="20256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4281130040"/>
                    </a:ext>
                  </a:extLst>
                </a:gridCol>
                <a:gridCol w="2527300">
                  <a:extLst>
                    <a:ext uri="{9D8B030D-6E8A-4147-A177-3AD203B41FA5}">
                      <a16:colId xmlns:a16="http://schemas.microsoft.com/office/drawing/2014/main" val="2481863427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2782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product or service development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09956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Expanding the customer base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34190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Improved operational efficiencies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436629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product or service improvements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23737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Digital transformation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52366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Mergers, acquisitions, and partnerships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85343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pricing strategies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81395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Adding new capacity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96975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Venture investing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240769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91554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E8C3E2-D205-BC36-A1E3-1818DE38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712806"/>
              </p:ext>
            </p:extLst>
          </p:nvPr>
        </p:nvGraphicFramePr>
        <p:xfrm>
          <a:off x="3773765" y="1995686"/>
          <a:ext cx="3124200" cy="20256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3648931773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603462017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54562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Improved operational efficiencies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81794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product or service improvements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39599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Expanding the customer base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33134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product or service development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866691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pricing strategies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747980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Mergers, acquisitions, and partnerships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43744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Adding new capacity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71733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Digital transformation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01518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Venture investing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104606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157599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8DC5142-46E8-EF60-28A0-F13EB9299EB3}"/>
              </a:ext>
            </a:extLst>
          </p:cNvPr>
          <p:cNvSpPr txBox="1"/>
          <p:nvPr/>
        </p:nvSpPr>
        <p:spPr>
          <a:xfrm>
            <a:off x="374356" y="1647636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Franklin Gothic Book" panose="020B0503020102020204" pitchFamily="34" charset="0"/>
              </a:rPr>
              <a:t>Average</a:t>
            </a:r>
            <a:endParaRPr lang="en-GB" sz="1200" b="1" dirty="0">
              <a:latin typeface="Franklin Gothic Book" panose="020B0503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07B70A-2A06-A12B-C206-EA7BA23955FA}"/>
              </a:ext>
            </a:extLst>
          </p:cNvPr>
          <p:cNvSpPr txBox="1"/>
          <p:nvPr/>
        </p:nvSpPr>
        <p:spPr>
          <a:xfrm>
            <a:off x="3691923" y="1647636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Franklin Gothic Book" panose="020B0503020102020204" pitchFamily="34" charset="0"/>
              </a:rPr>
              <a:t>Manufacturing</a:t>
            </a:r>
            <a:endParaRPr lang="en-GB" sz="1200" b="1" dirty="0">
              <a:latin typeface="Franklin Gothic Book" panose="020B0503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095022-DE45-247D-43B6-C63074C94B34}"/>
              </a:ext>
            </a:extLst>
          </p:cNvPr>
          <p:cNvSpPr txBox="1"/>
          <p:nvPr/>
        </p:nvSpPr>
        <p:spPr>
          <a:xfrm>
            <a:off x="451697" y="4515966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N=218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2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>
                <a:latin typeface="Franklin Gothic Book" panose="020B0503020102020204" pitchFamily="34" charset="0"/>
              </a:rPr>
              <a:t>Talent, inflation, and recession are the biggest blockers.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01566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The talent shortage represented the most significant barrier to growth, according to 74% of manufacturing respondents, followed by inflation (63%) and the threat of recession (58%).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D784C05-2678-5807-85BC-635ED9516B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8500430"/>
              </p:ext>
            </p:extLst>
          </p:nvPr>
        </p:nvGraphicFramePr>
        <p:xfrm>
          <a:off x="456990" y="1419622"/>
          <a:ext cx="519513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622DE26-036E-3B0B-70B1-53BBA6355C57}"/>
              </a:ext>
            </a:extLst>
          </p:cNvPr>
          <p:cNvSpPr txBox="1"/>
          <p:nvPr/>
        </p:nvSpPr>
        <p:spPr>
          <a:xfrm>
            <a:off x="456990" y="4515966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N=218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40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Unblocked supply chains are the main growth driver.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6300192" y="1491630"/>
            <a:ext cx="2386607" cy="138499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An easing of supply constraints represented the most significant growth accelerator, according to 74% of manufacturing respondents, followed by an easing of the talent shortage (47%).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05031AC-1ABE-6EAE-2388-20E4228F7F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8137642"/>
              </p:ext>
            </p:extLst>
          </p:nvPr>
        </p:nvGraphicFramePr>
        <p:xfrm>
          <a:off x="323528" y="1355670"/>
          <a:ext cx="5904656" cy="3301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F281D37-C75C-83ED-0A68-16E41A41F4CE}"/>
              </a:ext>
            </a:extLst>
          </p:cNvPr>
          <p:cNvSpPr txBox="1"/>
          <p:nvPr/>
        </p:nvSpPr>
        <p:spPr>
          <a:xfrm>
            <a:off x="395536" y="4515966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N=218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6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The customer rules.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01566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68% of manufacturing respondents highlighted customers as the most important stakeholders when making decisions relating to short-term growth—far more than the overall average.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EA07318-1087-2841-A390-E19C40EAD1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5573628"/>
              </p:ext>
            </p:extLst>
          </p:nvPr>
        </p:nvGraphicFramePr>
        <p:xfrm>
          <a:off x="395536" y="1419622"/>
          <a:ext cx="5328592" cy="3101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E4DB993-C38D-7A03-5039-030ADC2E750D}"/>
              </a:ext>
            </a:extLst>
          </p:cNvPr>
          <p:cNvSpPr txBox="1"/>
          <p:nvPr/>
        </p:nvSpPr>
        <p:spPr>
          <a:xfrm>
            <a:off x="395536" y="4515966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N=210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07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TG Custom Colors 2">
      <a:dk1>
        <a:srgbClr val="082241"/>
      </a:dk1>
      <a:lt1>
        <a:srgbClr val="FFFFFF"/>
      </a:lt1>
      <a:dk2>
        <a:srgbClr val="082241"/>
      </a:dk2>
      <a:lt2>
        <a:srgbClr val="FFFFFF"/>
      </a:lt2>
      <a:accent1>
        <a:srgbClr val="082241"/>
      </a:accent1>
      <a:accent2>
        <a:srgbClr val="006393"/>
      </a:accent2>
      <a:accent3>
        <a:srgbClr val="618EB3"/>
      </a:accent3>
      <a:accent4>
        <a:srgbClr val="8FABC8"/>
      </a:accent4>
      <a:accent5>
        <a:srgbClr val="C1CEDF"/>
      </a:accent5>
      <a:accent6>
        <a:srgbClr val="DDE3EC"/>
      </a:accent6>
      <a:hlink>
        <a:srgbClr val="AFDDD1"/>
      </a:hlink>
      <a:folHlink>
        <a:srgbClr val="BEBDB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4b5841f0c884b37b7bf931ceaf87135 xmlns="63ea13cc-e74e-4d33-abe6-b5cdc01d9639">
      <Terms xmlns="http://schemas.microsoft.com/office/infopath/2007/PartnerControls"/>
    </o4b5841f0c884b37b7bf931ceaf87135>
    <TaxCatchAll xmlns="ac443db5-1811-417e-bfdf-61f9a3728221"/>
    <PublishingExpirationDate xmlns="http://schemas.microsoft.com/sharepoint/v3" xsi:nil="true"/>
    <TaxKeywordTaxHTField xmlns="ac443db5-1811-417e-bfdf-61f9a3728221">
      <Terms xmlns="http://schemas.microsoft.com/office/infopath/2007/PartnerControls"/>
    </TaxKeywordTaxHTField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ales and Marketing Documents Content Type" ma:contentTypeID="0x01010036118BF251209A4CA42196A4C2C9ABA00044F5302AF70EA143B2E01B33B4434DB7" ma:contentTypeVersion="15" ma:contentTypeDescription="" ma:contentTypeScope="" ma:versionID="affddd422a82fd9c654721df6a635297">
  <xsd:schema xmlns:xsd="http://www.w3.org/2001/XMLSchema" xmlns:xs="http://www.w3.org/2001/XMLSchema" xmlns:p="http://schemas.microsoft.com/office/2006/metadata/properties" xmlns:ns1="http://schemas.microsoft.com/sharepoint/v3" xmlns:ns2="ac443db5-1811-417e-bfdf-61f9a3728221" xmlns:ns3="63ea13cc-e74e-4d33-abe6-b5cdc01d9639" xmlns:ns4="cea7301b-98a6-4708-91df-dd66fbf5d5c2" targetNamespace="http://schemas.microsoft.com/office/2006/metadata/properties" ma:root="true" ma:fieldsID="7d6e768e2ba90eb3ed2077c373396195" ns1:_="" ns2:_="" ns3:_="" ns4:_="">
    <xsd:import namespace="http://schemas.microsoft.com/sharepoint/v3"/>
    <xsd:import namespace="ac443db5-1811-417e-bfdf-61f9a3728221"/>
    <xsd:import namespace="63ea13cc-e74e-4d33-abe6-b5cdc01d9639"/>
    <xsd:import namespace="cea7301b-98a6-4708-91df-dd66fbf5d5c2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3:o4b5841f0c884b37b7bf931ceaf87135" minOccurs="0"/>
                <xsd:element ref="ns1:PublishingStartDate" minOccurs="0"/>
                <xsd:element ref="ns1:PublishingExpirationDate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4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5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43db5-1811-417e-bfdf-61f9a3728221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Enterprise Keywords" ma:fieldId="{23f27201-bee3-471e-b2e7-b64fd8b7ca38}" ma:taxonomyMulti="true" ma:sspId="de574272-aace-4539-961e-e6d65101c5e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e355c7af-a582-4c52-915e-a5aeb0663c8a}" ma:internalName="TaxCatchAll" ma:showField="CatchAllData" ma:web="ac443db5-1811-417e-bfdf-61f9a37282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e355c7af-a582-4c52-915e-a5aeb0663c8a}" ma:internalName="TaxCatchAllLabel" ma:readOnly="true" ma:showField="CatchAllDataLabel" ma:web="ac443db5-1811-417e-bfdf-61f9a37282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ea13cc-e74e-4d33-abe6-b5cdc01d9639" elementFormDefault="qualified">
    <xsd:import namespace="http://schemas.microsoft.com/office/2006/documentManagement/types"/>
    <xsd:import namespace="http://schemas.microsoft.com/office/infopath/2007/PartnerControls"/>
    <xsd:element name="o4b5841f0c884b37b7bf931ceaf87135" ma:index="12" nillable="true" ma:taxonomy="true" ma:internalName="o4b5841f0c884b37b7bf931ceaf87135" ma:taxonomyFieldName="Sales_x0020_and_x0020_Marketing_x0020_Topic" ma:displayName="Sales and Marketing Topic" ma:default="" ma:fieldId="{84b5841f-0c88-4b37-b7bf-931ceaf87135}" ma:sspId="de574272-aace-4539-961e-e6d65101c5e9" ma:termSetId="39662f9e-a00f-4869-ad11-4107c4465bd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6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a7301b-98a6-4708-91df-dd66fbf5d5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2C77B8-BE18-419C-B6F9-0D6AE9750119}">
  <ds:schemaRefs>
    <ds:schemaRef ds:uri="http://purl.org/dc/dcmitype/"/>
    <ds:schemaRef ds:uri="cea7301b-98a6-4708-91df-dd66fbf5d5c2"/>
    <ds:schemaRef ds:uri="http://schemas.microsoft.com/office/2006/metadata/properties"/>
    <ds:schemaRef ds:uri="http://schemas.microsoft.com/sharepoint/v3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63ea13cc-e74e-4d33-abe6-b5cdc01d9639"/>
    <ds:schemaRef ds:uri="ac443db5-1811-417e-bfdf-61f9a3728221"/>
  </ds:schemaRefs>
</ds:datastoreItem>
</file>

<file path=customXml/itemProps2.xml><?xml version="1.0" encoding="utf-8"?>
<ds:datastoreItem xmlns:ds="http://schemas.openxmlformats.org/officeDocument/2006/customXml" ds:itemID="{E50ED570-48EF-46D1-86B5-14EAAD764E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05A8A7-7DFA-44D1-9B8E-0711576636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c443db5-1811-417e-bfdf-61f9a3728221"/>
    <ds:schemaRef ds:uri="63ea13cc-e74e-4d33-abe6-b5cdc01d9639"/>
    <ds:schemaRef ds:uri="cea7301b-98a6-4708-91df-dd66fbf5d5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627</Words>
  <Application>Microsoft Macintosh PowerPoint</Application>
  <PresentationFormat>On-screen Show (16:9)</PresentationFormat>
  <Paragraphs>89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Franklin Gothic Book</vt:lpstr>
      <vt:lpstr>Calibri</vt:lpstr>
      <vt:lpstr>Roboto Light</vt:lpstr>
      <vt:lpstr>Office Theme</vt:lpstr>
      <vt:lpstr>PowerPoint Presentation</vt:lpstr>
      <vt:lpstr>Manufacturers are less optimistic.</vt:lpstr>
      <vt:lpstr>The long-term outlook is brighter.</vt:lpstr>
      <vt:lpstr>Profit defines short-term growth.</vt:lpstr>
      <vt:lpstr>Profit defines long-term growth.</vt:lpstr>
      <vt:lpstr>Efficiencies and product improvements lead the way.</vt:lpstr>
      <vt:lpstr>Talent, inflation, and recession are the biggest blockers.</vt:lpstr>
      <vt:lpstr>Unblocked supply chains are the main growth driver.</vt:lpstr>
      <vt:lpstr>The customer rules.</vt:lpstr>
      <vt:lpstr>Investors take precedence in the long term.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Carrie James</dc:creator>
  <cp:lastModifiedBy>Dean Chung</cp:lastModifiedBy>
  <cp:revision>48</cp:revision>
  <dcterms:created xsi:type="dcterms:W3CDTF">2016-04-06T15:43:46Z</dcterms:created>
  <dcterms:modified xsi:type="dcterms:W3CDTF">2022-12-08T14:54:30Z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0x01010036118BF251209A4CA42196A4C2C9ABA00044F5302AF70EA143B2E01B33B4434DB7</vt:lpwstr>
  </property>
  <property fmtid="{D5CDD505-2E9C-101B-9397-08002B2CF9AE}" pid="3" name="TaxKeyword">
    <vt:lpwstr/>
  </property>
  <property fmtid="{D5CDD505-2E9C-101B-9397-08002B2CF9AE}" pid="4" name="Sales and Marketing Topic">
    <vt:lpwstr/>
  </property>
  <property fmtid="{D5CDD505-2E9C-101B-9397-08002B2CF9AE}" pid="5" name="AuthorIds_UIVersion_512">
    <vt:lpwstr>47</vt:lpwstr>
  </property>
</Properties>
</file>