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5226" autoAdjust="0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 (next 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Outlook!$G$27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Outlook!$F$33:$F$34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Outlook!$G$33:$G$34</c:f>
              <c:numCache>
                <c:formatCode>0%</c:formatCode>
                <c:ptCount val="2"/>
                <c:pt idx="0">
                  <c:v>0.14814814814814814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2-45C6-A050-77AAE47AC87A}"/>
            </c:ext>
          </c:extLst>
        </c:ser>
        <c:ser>
          <c:idx val="1"/>
          <c:order val="1"/>
          <c:tx>
            <c:strRef>
              <c:f>Outlook!$H$27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Outlook!$F$33:$F$34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Outlook!$H$33:$H$34</c:f>
              <c:numCache>
                <c:formatCode>0%</c:formatCode>
                <c:ptCount val="2"/>
                <c:pt idx="0">
                  <c:v>0.51851851851851849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2-45C6-A050-77AAE47AC87A}"/>
            </c:ext>
          </c:extLst>
        </c:ser>
        <c:ser>
          <c:idx val="2"/>
          <c:order val="2"/>
          <c:tx>
            <c:strRef>
              <c:f>Outlook!$I$27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Outlook!$F$33:$F$34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Outlook!$I$33:$I$34</c:f>
              <c:numCache>
                <c:formatCode>0%</c:formatCode>
                <c:ptCount val="2"/>
                <c:pt idx="0">
                  <c:v>0.25925925925925924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2-45C6-A050-77AAE47AC87A}"/>
            </c:ext>
          </c:extLst>
        </c:ser>
        <c:ser>
          <c:idx val="3"/>
          <c:order val="3"/>
          <c:tx>
            <c:strRef>
              <c:f>Outlook!$J$27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Outlook!$F$33:$F$34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Outlook!$J$33:$J$34</c:f>
              <c:numCache>
                <c:formatCode>0%</c:formatCode>
                <c:ptCount val="2"/>
                <c:pt idx="0">
                  <c:v>7.407407407407407E-2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D2-45C6-A050-77AAE47AC87A}"/>
            </c:ext>
          </c:extLst>
        </c:ser>
        <c:ser>
          <c:idx val="4"/>
          <c:order val="4"/>
          <c:tx>
            <c:strRef>
              <c:f>Outlook!$K$27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777777777775741E-3"/>
                  <c:y val="-0.10648148148148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D2-45C6-A050-77AAE47AC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Outlook!$F$33:$F$34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Outlook!$K$33:$K$34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D2-45C6-A050-77AAE47AC8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2843696"/>
        <c:axId val="1571056144"/>
      </c:barChart>
      <c:catAx>
        <c:axId val="174284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056144"/>
        <c:crosses val="autoZero"/>
        <c:auto val="1"/>
        <c:lblAlgn val="ctr"/>
        <c:lblOffset val="100"/>
        <c:noMultiLvlLbl val="0"/>
      </c:catAx>
      <c:valAx>
        <c:axId val="157105614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84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</a:t>
            </a:r>
            <a:r>
              <a:rPr lang="en-GB" sz="1400" b="0" i="0" u="none" strike="noStrike" baseline="0" dirty="0">
                <a:effectLst/>
              </a:rPr>
              <a:t>three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Outlook!$AF$27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Outlook!$AE$33:$AE$34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Outlook!$AF$33:$AF$34</c:f>
              <c:numCache>
                <c:formatCode>0%</c:formatCode>
                <c:ptCount val="2"/>
                <c:pt idx="0">
                  <c:v>0.51851851851851849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0-4116-857B-5571C37E4AA5}"/>
            </c:ext>
          </c:extLst>
        </c:ser>
        <c:ser>
          <c:idx val="1"/>
          <c:order val="1"/>
          <c:tx>
            <c:strRef>
              <c:f>Outlook!$AG$27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Outlook!$AE$33:$AE$34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Outlook!$AG$33:$AG$34</c:f>
              <c:numCache>
                <c:formatCode>0%</c:formatCode>
                <c:ptCount val="2"/>
                <c:pt idx="0">
                  <c:v>0.40740740740740738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0-4116-857B-5571C37E4AA5}"/>
            </c:ext>
          </c:extLst>
        </c:ser>
        <c:ser>
          <c:idx val="2"/>
          <c:order val="2"/>
          <c:tx>
            <c:strRef>
              <c:f>Outlook!$AH$27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Outlook!$AE$33:$AE$34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Outlook!$AH$33:$AH$34</c:f>
              <c:numCache>
                <c:formatCode>0%</c:formatCode>
                <c:ptCount val="2"/>
                <c:pt idx="0">
                  <c:v>7.407407407407407E-2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0-4116-857B-5571C37E4AA5}"/>
            </c:ext>
          </c:extLst>
        </c:ser>
        <c:ser>
          <c:idx val="3"/>
          <c:order val="3"/>
          <c:tx>
            <c:strRef>
              <c:f>Outlook!$AI$27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0329079596050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09-4300-BA6E-CBDC98013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Outlook!$AE$33:$AE$34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Outlook!$AI$33:$AI$34</c:f>
              <c:numCache>
                <c:formatCode>0%</c:formatCode>
                <c:ptCount val="2"/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20-4116-857B-5571C37E4AA5}"/>
            </c:ext>
          </c:extLst>
        </c:ser>
        <c:ser>
          <c:idx val="4"/>
          <c:order val="4"/>
          <c:tx>
            <c:strRef>
              <c:f>Outlook!$AJ$27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Outlook!$AE$33:$AE$34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Outlook!$AJ$33:$AJ$34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F120-4116-857B-5571C37E4A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42068800"/>
        <c:axId val="1942070464"/>
      </c:barChart>
      <c:catAx>
        <c:axId val="194206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070464"/>
        <c:crosses val="autoZero"/>
        <c:auto val="1"/>
        <c:lblAlgn val="ctr"/>
        <c:lblOffset val="100"/>
        <c:noMultiLvlLbl val="0"/>
      </c:catAx>
      <c:valAx>
        <c:axId val="19420704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06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short term (next 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dirty="0"/>
              <a:t>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def'!$G$136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def'!$F$137:$F$138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'ST growth def'!$G$137:$G$138</c:f>
              <c:numCache>
                <c:formatCode>0%</c:formatCode>
                <c:ptCount val="2"/>
                <c:pt idx="0">
                  <c:v>0.51851851851851849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9-4C35-98F9-F1B373ECD72D}"/>
            </c:ext>
          </c:extLst>
        </c:ser>
        <c:ser>
          <c:idx val="1"/>
          <c:order val="1"/>
          <c:tx>
            <c:strRef>
              <c:f>'ST growth def'!$H$136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def'!$F$137:$F$138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'ST growth def'!$H$137:$H$138</c:f>
              <c:numCache>
                <c:formatCode>0%</c:formatCode>
                <c:ptCount val="2"/>
                <c:pt idx="0">
                  <c:v>0.18518518518518517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9-4C35-98F9-F1B373ECD72D}"/>
            </c:ext>
          </c:extLst>
        </c:ser>
        <c:ser>
          <c:idx val="2"/>
          <c:order val="2"/>
          <c:tx>
            <c:strRef>
              <c:f>'ST growth def'!$I$136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def'!$F$137:$F$138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'ST growth def'!$I$137:$I$138</c:f>
              <c:numCache>
                <c:formatCode>0%</c:formatCode>
                <c:ptCount val="2"/>
                <c:pt idx="0">
                  <c:v>0.1111111111111111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99-4C35-98F9-F1B373ECD72D}"/>
            </c:ext>
          </c:extLst>
        </c:ser>
        <c:ser>
          <c:idx val="3"/>
          <c:order val="3"/>
          <c:tx>
            <c:strRef>
              <c:f>'ST growth def'!$J$136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def'!$F$137:$F$138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'ST growth def'!$J$137:$J$138</c:f>
              <c:numCache>
                <c:formatCode>0%</c:formatCode>
                <c:ptCount val="2"/>
                <c:pt idx="0">
                  <c:v>0.1111111111111111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99-4C35-98F9-F1B373ECD72D}"/>
            </c:ext>
          </c:extLst>
        </c:ser>
        <c:ser>
          <c:idx val="4"/>
          <c:order val="4"/>
          <c:tx>
            <c:strRef>
              <c:f>'ST growth def'!$K$136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def'!$F$137:$F$138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'ST growth def'!$K$137:$K$138</c:f>
              <c:numCache>
                <c:formatCode>0%</c:formatCode>
                <c:ptCount val="2"/>
                <c:pt idx="0">
                  <c:v>7.407407407407407E-2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99-4C35-98F9-F1B373ECD7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11915680"/>
        <c:axId val="1411916512"/>
      </c:barChart>
      <c:catAx>
        <c:axId val="141191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916512"/>
        <c:crosses val="autoZero"/>
        <c:auto val="1"/>
        <c:lblAlgn val="ctr"/>
        <c:lblOffset val="100"/>
        <c:noMultiLvlLbl val="0"/>
      </c:catAx>
      <c:valAx>
        <c:axId val="141191651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91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long term (next three</a:t>
            </a:r>
            <a:r>
              <a:rPr lang="en-GB" baseline="0" dirty="0"/>
              <a:t> to five</a:t>
            </a:r>
            <a:r>
              <a:rPr lang="en-GB" dirty="0"/>
              <a:t>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def'!$G$112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def'!$F$113:$F$114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'LT growth def'!$G$113:$G$114</c:f>
              <c:numCache>
                <c:formatCode>0%</c:formatCode>
                <c:ptCount val="2"/>
                <c:pt idx="0">
                  <c:v>0.37037037037037035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C-4B59-B9CA-41ABC88D9089}"/>
            </c:ext>
          </c:extLst>
        </c:ser>
        <c:ser>
          <c:idx val="1"/>
          <c:order val="1"/>
          <c:tx>
            <c:strRef>
              <c:f>'LT growth def'!$H$112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def'!$F$113:$F$114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'LT growth def'!$H$113:$H$114</c:f>
              <c:numCache>
                <c:formatCode>0%</c:formatCode>
                <c:ptCount val="2"/>
                <c:pt idx="0">
                  <c:v>0.25925925925925924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C-4B59-B9CA-41ABC88D9089}"/>
            </c:ext>
          </c:extLst>
        </c:ser>
        <c:ser>
          <c:idx val="2"/>
          <c:order val="2"/>
          <c:tx>
            <c:strRef>
              <c:f>'LT growth def'!$I$112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def'!$F$113:$F$114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'LT growth def'!$I$113:$I$114</c:f>
              <c:numCache>
                <c:formatCode>0%</c:formatCode>
                <c:ptCount val="2"/>
                <c:pt idx="0">
                  <c:v>0.18518518518518517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DC-4B59-B9CA-41ABC88D9089}"/>
            </c:ext>
          </c:extLst>
        </c:ser>
        <c:ser>
          <c:idx val="3"/>
          <c:order val="3"/>
          <c:tx>
            <c:strRef>
              <c:f>'LT growth def'!$J$112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def'!$F$113:$F$114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'LT growth def'!$J$113:$J$114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DC-4B59-B9CA-41ABC88D9089}"/>
            </c:ext>
          </c:extLst>
        </c:ser>
        <c:ser>
          <c:idx val="4"/>
          <c:order val="4"/>
          <c:tx>
            <c:strRef>
              <c:f>'LT growth def'!$K$112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def'!$F$113:$F$114</c:f>
              <c:strCache>
                <c:ptCount val="2"/>
                <c:pt idx="0">
                  <c:v>Technology and Telecommunications</c:v>
                </c:pt>
                <c:pt idx="1">
                  <c:v>Average</c:v>
                </c:pt>
              </c:strCache>
            </c:strRef>
          </c:cat>
          <c:val>
            <c:numRef>
              <c:f>'LT growth def'!$K$113:$K$114</c:f>
              <c:numCache>
                <c:formatCode>0%</c:formatCode>
                <c:ptCount val="2"/>
                <c:pt idx="0">
                  <c:v>3.7037037037037035E-2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DC-4B59-B9CA-41ABC88D90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71054480"/>
        <c:axId val="1571055312"/>
      </c:barChart>
      <c:catAx>
        <c:axId val="157105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055312"/>
        <c:crosses val="autoZero"/>
        <c:auto val="1"/>
        <c:lblAlgn val="ctr"/>
        <c:lblOffset val="100"/>
        <c:noMultiLvlLbl val="0"/>
      </c:catAx>
      <c:valAx>
        <c:axId val="157105531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05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829733227844915"/>
          <c:y val="0.23727721534217239"/>
          <c:w val="0.68948736540781164"/>
          <c:h val="0.6097989545860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Barriers!$M$114</c:f>
              <c:strCache>
                <c:ptCount val="1"/>
                <c:pt idx="0">
                  <c:v>Technology and Telecommunications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6450891971393577E-3"/>
                  <c:y val="1.2422890855611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F6-46AB-A0B4-26CD4238C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Barriers!$N$113:$W$113</c:f>
              <c:strCache>
                <c:ptCount val="10"/>
                <c:pt idx="0">
                  <c:v>ESG regulations</c:v>
                </c:pt>
                <c:pt idx="1">
                  <c:v>Raw material shortages</c:v>
                </c:pt>
                <c:pt idx="2">
                  <c:v>Other</c:v>
                </c:pt>
                <c:pt idx="3">
                  <c:v>Interest rate increases</c:v>
                </c:pt>
                <c:pt idx="4">
                  <c:v>Geopolitics</c:v>
                </c:pt>
                <c:pt idx="5">
                  <c:v>Supply chain delays</c:v>
                </c:pt>
                <c:pt idx="6">
                  <c:v>Budget constraints</c:v>
                </c:pt>
                <c:pt idx="7">
                  <c:v>Labor/talent shortages</c:v>
                </c:pt>
                <c:pt idx="8">
                  <c:v>Potential recession</c:v>
                </c:pt>
                <c:pt idx="9">
                  <c:v>Inflation</c:v>
                </c:pt>
              </c:strCache>
            </c:strRef>
          </c:cat>
          <c:val>
            <c:numRef>
              <c:f>Barriers!$N$114:$W$114</c:f>
              <c:numCache>
                <c:formatCode>0%</c:formatCode>
                <c:ptCount val="10"/>
                <c:pt idx="0">
                  <c:v>0</c:v>
                </c:pt>
                <c:pt idx="1">
                  <c:v>7.407407407407407E-2</c:v>
                </c:pt>
                <c:pt idx="2">
                  <c:v>0.1111111111111111</c:v>
                </c:pt>
                <c:pt idx="3">
                  <c:v>0.33333333333333331</c:v>
                </c:pt>
                <c:pt idx="4">
                  <c:v>0.44444444444444442</c:v>
                </c:pt>
                <c:pt idx="5">
                  <c:v>0.44444444444444442</c:v>
                </c:pt>
                <c:pt idx="6">
                  <c:v>0.51851851851851849</c:v>
                </c:pt>
                <c:pt idx="7">
                  <c:v>0.62962962962962965</c:v>
                </c:pt>
                <c:pt idx="8">
                  <c:v>0.7407407407407407</c:v>
                </c:pt>
                <c:pt idx="9">
                  <c:v>0.77777777777777779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F95-AA4C-B5E799744D0C}"/>
            </c:ext>
          </c:extLst>
        </c:ser>
        <c:ser>
          <c:idx val="1"/>
          <c:order val="1"/>
          <c:tx>
            <c:strRef>
              <c:f>Barriers!$M$115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7.2338168978546063E-3"/>
                  <c:y val="-1.2422890855611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F6-46AB-A0B4-26CD4238C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Barriers!$N$113:$W$113</c:f>
              <c:strCache>
                <c:ptCount val="10"/>
                <c:pt idx="0">
                  <c:v>ESG regulations</c:v>
                </c:pt>
                <c:pt idx="1">
                  <c:v>Raw material shortages</c:v>
                </c:pt>
                <c:pt idx="2">
                  <c:v>Other</c:v>
                </c:pt>
                <c:pt idx="3">
                  <c:v>Interest rate increases</c:v>
                </c:pt>
                <c:pt idx="4">
                  <c:v>Geopolitics</c:v>
                </c:pt>
                <c:pt idx="5">
                  <c:v>Supply chain delays</c:v>
                </c:pt>
                <c:pt idx="6">
                  <c:v>Budget constraints</c:v>
                </c:pt>
                <c:pt idx="7">
                  <c:v>Labor/talent shortages</c:v>
                </c:pt>
                <c:pt idx="8">
                  <c:v>Potential recession</c:v>
                </c:pt>
                <c:pt idx="9">
                  <c:v>Inflation</c:v>
                </c:pt>
              </c:strCache>
            </c:strRef>
          </c:cat>
          <c:val>
            <c:numRef>
              <c:f>Barriers!$N$115:$W$115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0.23394495412844038</c:v>
                </c:pt>
                <c:pt idx="2">
                  <c:v>6.8807339449541288E-2</c:v>
                </c:pt>
                <c:pt idx="3">
                  <c:v>0.26146788990825687</c:v>
                </c:pt>
                <c:pt idx="4">
                  <c:v>0.33486238532110091</c:v>
                </c:pt>
                <c:pt idx="5">
                  <c:v>0.41284403669724773</c:v>
                </c:pt>
                <c:pt idx="6">
                  <c:v>0.36238532110091742</c:v>
                </c:pt>
                <c:pt idx="7">
                  <c:v>0.67889908256880738</c:v>
                </c:pt>
                <c:pt idx="8">
                  <c:v>0.66972477064220182</c:v>
                </c:pt>
                <c:pt idx="9">
                  <c:v>0.6330275229357798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6-4F95-AA4C-B5E799744D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09013456"/>
        <c:axId val="1809008880"/>
      </c:barChart>
      <c:catAx>
        <c:axId val="18090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008880"/>
        <c:crosses val="autoZero"/>
        <c:auto val="1"/>
        <c:lblAlgn val="ctr"/>
        <c:lblOffset val="100"/>
        <c:noMultiLvlLbl val="0"/>
      </c:catAx>
      <c:valAx>
        <c:axId val="18090088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0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24353793263589"/>
          <c:y val="0.93395358664509887"/>
          <c:w val="0.58069037953615854"/>
          <c:h val="6.6046413354901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 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Accelerators!$K$124</c:f>
              <c:strCache>
                <c:ptCount val="1"/>
                <c:pt idx="0">
                  <c:v>Technology and Telecommunications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Accelerators!$L$123:$S$123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Changing consumer spending patterns</c:v>
                </c:pt>
                <c:pt idx="3">
                  <c:v>Growing demand for ethical and sustainable products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Advances in technology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Accelerators!$L$124:$S$124</c:f>
              <c:numCache>
                <c:formatCode>0%</c:formatCode>
                <c:ptCount val="8"/>
                <c:pt idx="0">
                  <c:v>7.407407407407407E-2</c:v>
                </c:pt>
                <c:pt idx="1">
                  <c:v>7.407407407407407E-2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0.44444444444444442</c:v>
                </c:pt>
                <c:pt idx="5">
                  <c:v>0.44444444444444442</c:v>
                </c:pt>
                <c:pt idx="6">
                  <c:v>0.62962962962962965</c:v>
                </c:pt>
                <c:pt idx="7">
                  <c:v>0.62962962962962965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7-48E2-A2C0-8868B24FC500}"/>
            </c:ext>
          </c:extLst>
        </c:ser>
        <c:ser>
          <c:idx val="1"/>
          <c:order val="1"/>
          <c:tx>
            <c:strRef>
              <c:f>Accelerators!$K$125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525350841776385E-3"/>
                  <c:y val="-4.06942633585328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E2-44CE-B89A-724B1D43CABE}"/>
                </c:ext>
              </c:extLst>
            </c:dLbl>
            <c:dLbl>
              <c:idx val="1"/>
              <c:layout>
                <c:manualLayout>
                  <c:x val="-8.6033801122368525E-3"/>
                  <c:y val="-1.6277705343413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E2-44CE-B89A-724B1D43CABE}"/>
                </c:ext>
              </c:extLst>
            </c:dLbl>
            <c:dLbl>
              <c:idx val="3"/>
              <c:layout>
                <c:manualLayout>
                  <c:x val="-1.0754225140296064E-2"/>
                  <c:y val="-2.0347131679266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E2-44CE-B89A-724B1D43CABE}"/>
                </c:ext>
              </c:extLst>
            </c:dLbl>
            <c:dLbl>
              <c:idx val="4"/>
              <c:layout>
                <c:manualLayout>
                  <c:x val="-4.3016900561184263E-3"/>
                  <c:y val="-4.06942633585328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E2-44CE-B89A-724B1D43CABE}"/>
                </c:ext>
              </c:extLst>
            </c:dLbl>
            <c:dLbl>
              <c:idx val="5"/>
              <c:layout>
                <c:manualLayout>
                  <c:x val="-4.3016900561184263E-3"/>
                  <c:y val="-1.2208279007559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E2-44CE-B89A-724B1D43CABE}"/>
                </c:ext>
              </c:extLst>
            </c:dLbl>
            <c:dLbl>
              <c:idx val="6"/>
              <c:layout>
                <c:manualLayout>
                  <c:x val="-1.07542251402960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E2-44CE-B89A-724B1D43C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Accelerators!$L$123:$S$123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Changing consumer spending patterns</c:v>
                </c:pt>
                <c:pt idx="3">
                  <c:v>Growing demand for ethical and sustainable products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Advances in technology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Accelerators!$L$125:$S$125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0.37155963302752293</c:v>
                </c:pt>
                <c:pt idx="3">
                  <c:v>0.30275229357798167</c:v>
                </c:pt>
                <c:pt idx="4">
                  <c:v>0.43577981651376146</c:v>
                </c:pt>
                <c:pt idx="5">
                  <c:v>0.43577981651376146</c:v>
                </c:pt>
                <c:pt idx="6">
                  <c:v>0.59174311926605505</c:v>
                </c:pt>
                <c:pt idx="7">
                  <c:v>0.54128440366972475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7-48E2-A2C0-8868B24FC5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990528"/>
        <c:axId val="16992608"/>
      </c:barChart>
      <c:catAx>
        <c:axId val="1699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2608"/>
        <c:crosses val="autoZero"/>
        <c:auto val="1"/>
        <c:lblAlgn val="ctr"/>
        <c:lblOffset val="100"/>
        <c:noMultiLvlLbl val="0"/>
      </c:catAx>
      <c:valAx>
        <c:axId val="169926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</a:t>
            </a:r>
            <a:r>
              <a:rPr lang="en-GB" sz="1400" b="0" i="0" u="none" strike="noStrike" baseline="0" dirty="0">
                <a:effectLst/>
              </a:rPr>
              <a:t>one to three </a:t>
            </a:r>
            <a:r>
              <a:rPr lang="en-GB" dirty="0"/>
              <a:t>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stakeholders'!$E$107</c:f>
              <c:strCache>
                <c:ptCount val="1"/>
                <c:pt idx="0">
                  <c:v>Technology and Telecommunications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4242725035004456E-3"/>
                  <c:y val="-7.19758713649687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E-4604-8F58-792FBEE6F816}"/>
                </c:ext>
              </c:extLst>
            </c:dLbl>
            <c:dLbl>
              <c:idx val="5"/>
              <c:layout>
                <c:manualLayout>
                  <c:x val="-2.4242725035003567E-3"/>
                  <c:y val="1.5704007891573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FE-4604-8F58-792FBEE6F8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stakeholders'!$F$106:$L$106</c:f>
              <c:strCache>
                <c:ptCount val="7"/>
                <c:pt idx="0">
                  <c:v>Other</c:v>
                </c:pt>
                <c:pt idx="1">
                  <c:v>Employees</c:v>
                </c:pt>
                <c:pt idx="2">
                  <c:v>Communities</c:v>
                </c:pt>
                <c:pt idx="3">
                  <c:v>Suppliers</c:v>
                </c:pt>
                <c:pt idx="4">
                  <c:v>Board of directors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stakeholders'!$F$107:$L$107</c:f>
              <c:numCache>
                <c:formatCode>0%</c:formatCode>
                <c:ptCount val="7"/>
                <c:pt idx="1">
                  <c:v>3.7037037037037035E-2</c:v>
                </c:pt>
                <c:pt idx="2">
                  <c:v>3.7037037037037035E-2</c:v>
                </c:pt>
                <c:pt idx="3">
                  <c:v>3.7037037037037035E-2</c:v>
                </c:pt>
                <c:pt idx="4">
                  <c:v>0.1111111111111111</c:v>
                </c:pt>
                <c:pt idx="5">
                  <c:v>0.14814814814814814</c:v>
                </c:pt>
                <c:pt idx="6">
                  <c:v>0.62962962962962965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9-4E3D-9D1E-99FFC8712BF5}"/>
            </c:ext>
          </c:extLst>
        </c:ser>
        <c:ser>
          <c:idx val="1"/>
          <c:order val="1"/>
          <c:tx>
            <c:strRef>
              <c:f>'ST stakeholders'!$E$108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4242725035004014E-3"/>
                  <c:y val="-7.19758713649687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FE-4604-8F58-792FBEE6F8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stakeholders'!$F$106:$L$106</c:f>
              <c:strCache>
                <c:ptCount val="7"/>
                <c:pt idx="0">
                  <c:v>Other</c:v>
                </c:pt>
                <c:pt idx="1">
                  <c:v>Employees</c:v>
                </c:pt>
                <c:pt idx="2">
                  <c:v>Communities</c:v>
                </c:pt>
                <c:pt idx="3">
                  <c:v>Suppliers</c:v>
                </c:pt>
                <c:pt idx="4">
                  <c:v>Board of directors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stakeholders'!$F$108:$L$108</c:f>
              <c:numCache>
                <c:formatCode>0%</c:formatCode>
                <c:ptCount val="7"/>
                <c:pt idx="0">
                  <c:v>4.7619047619047616E-2</c:v>
                </c:pt>
                <c:pt idx="1">
                  <c:v>0.12380952380952381</c:v>
                </c:pt>
                <c:pt idx="2">
                  <c:v>1.4285714285714285E-2</c:v>
                </c:pt>
                <c:pt idx="3">
                  <c:v>4.7619047619047616E-2</c:v>
                </c:pt>
                <c:pt idx="4">
                  <c:v>8.5714285714285715E-2</c:v>
                </c:pt>
                <c:pt idx="5">
                  <c:v>0.14761904761904762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19-4E3D-9D1E-99FFC8712B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1699824"/>
        <c:axId val="2031687760"/>
      </c:barChart>
      <c:catAx>
        <c:axId val="203169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687760"/>
        <c:crosses val="autoZero"/>
        <c:auto val="1"/>
        <c:lblAlgn val="ctr"/>
        <c:lblOffset val="100"/>
        <c:noMultiLvlLbl val="0"/>
      </c:catAx>
      <c:valAx>
        <c:axId val="20316877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69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stakeholders'!$E$109</c:f>
              <c:strCache>
                <c:ptCount val="1"/>
                <c:pt idx="0">
                  <c:v>Technology and Telecommunications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stakeholders'!$F$108:$L$108</c:f>
              <c:strCache>
                <c:ptCount val="7"/>
                <c:pt idx="0">
                  <c:v>Employees</c:v>
                </c:pt>
                <c:pt idx="1">
                  <c:v>Suppliers</c:v>
                </c:pt>
                <c:pt idx="2">
                  <c:v>Other</c:v>
                </c:pt>
                <c:pt idx="3">
                  <c:v>Communities</c:v>
                </c:pt>
                <c:pt idx="4">
                  <c:v>Board of directors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'LT stakeholders'!$F$109:$L$109</c:f>
              <c:numCache>
                <c:formatCode>General</c:formatCode>
                <c:ptCount val="7"/>
                <c:pt idx="3" formatCode="0%">
                  <c:v>3.7037037037037035E-2</c:v>
                </c:pt>
                <c:pt idx="4" formatCode="0%">
                  <c:v>0.22222222222222221</c:v>
                </c:pt>
                <c:pt idx="5" formatCode="0%">
                  <c:v>0.33333333333333331</c:v>
                </c:pt>
                <c:pt idx="6" formatCode="0%">
                  <c:v>0.40740740740740738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3-4FB4-BD84-A280A9B09173}"/>
            </c:ext>
          </c:extLst>
        </c:ser>
        <c:ser>
          <c:idx val="1"/>
          <c:order val="1"/>
          <c:tx>
            <c:strRef>
              <c:f>'LT stakeholders'!$E$110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stakeholders'!$F$108:$L$108</c:f>
              <c:strCache>
                <c:ptCount val="7"/>
                <c:pt idx="0">
                  <c:v>Employees</c:v>
                </c:pt>
                <c:pt idx="1">
                  <c:v>Suppliers</c:v>
                </c:pt>
                <c:pt idx="2">
                  <c:v>Other</c:v>
                </c:pt>
                <c:pt idx="3">
                  <c:v>Communities</c:v>
                </c:pt>
                <c:pt idx="4">
                  <c:v>Board of directors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'LT stakeholders'!$F$110:$L$110</c:f>
              <c:numCache>
                <c:formatCode>General</c:formatCode>
                <c:ptCount val="7"/>
                <c:pt idx="0" formatCode="0%">
                  <c:v>6.2200956937799042E-2</c:v>
                </c:pt>
                <c:pt idx="2" formatCode="0%">
                  <c:v>3.8277511961722487E-2</c:v>
                </c:pt>
                <c:pt idx="3" formatCode="0%">
                  <c:v>2.3923444976076555E-2</c:v>
                </c:pt>
                <c:pt idx="4" formatCode="0%">
                  <c:v>0.15789473684210525</c:v>
                </c:pt>
                <c:pt idx="5" formatCode="0%">
                  <c:v>0.25837320574162681</c:v>
                </c:pt>
                <c:pt idx="6" formatCode="0%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3-4FB4-BD84-A280A9B091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4377024"/>
        <c:axId val="1934369536"/>
      </c:barChart>
      <c:catAx>
        <c:axId val="193437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369536"/>
        <c:crosses val="autoZero"/>
        <c:auto val="1"/>
        <c:lblAlgn val="ctr"/>
        <c:lblOffset val="100"/>
        <c:noMultiLvlLbl val="0"/>
      </c:catAx>
      <c:valAx>
        <c:axId val="19343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37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07/12/2022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EDAF0F5-82C2-908B-68C2-CC820456C8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FBE1D-7D25-5FA0-7107-9331B7F2CB75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351972-F187-814E-5548-B3DCA73268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Technology and 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Customers were the most important stakeholders when making decisions relating to long-term growth, said 41% of technology respondents. Investors followed closely behind at 33%.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B5F4CC-1AAA-97EE-B1B1-DBF0AAA10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589594"/>
              </p:ext>
            </p:extLst>
          </p:nvPr>
        </p:nvGraphicFramePr>
        <p:xfrm>
          <a:off x="432372" y="1419622"/>
          <a:ext cx="5291756" cy="311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E0591E-6F16-268E-EAF2-8750F2C5D6E5}"/>
              </a:ext>
            </a:extLst>
          </p:cNvPr>
          <p:cNvSpPr txBox="1"/>
          <p:nvPr/>
        </p:nvSpPr>
        <p:spPr>
          <a:xfrm>
            <a:off x="432372" y="451596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67% of technology respondents rated their companies’ short-term growth prospects as “good” (52%) or “excellent” (15%), which was slightly less than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D4FAC-CACE-97E2-4FEF-7BC7B4325535}"/>
              </a:ext>
            </a:extLst>
          </p:cNvPr>
          <p:cNvSpPr txBox="1"/>
          <p:nvPr/>
        </p:nvSpPr>
        <p:spPr>
          <a:xfrm>
            <a:off x="457199" y="444395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ED32BE-C22D-7864-7647-D050544D4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595959"/>
              </p:ext>
            </p:extLst>
          </p:nvPr>
        </p:nvGraphicFramePr>
        <p:xfrm>
          <a:off x="423702" y="1419622"/>
          <a:ext cx="5300425" cy="31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even better.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When asked about their companies’ long-term growth prospects, 93% of technology respondents answered “good” (41%) or “excellent” (52%), which was higher than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5B4F7C-8777-661B-281C-1853512A0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993720"/>
              </p:ext>
            </p:extLst>
          </p:nvPr>
        </p:nvGraphicFramePr>
        <p:xfrm>
          <a:off x="457198" y="1419622"/>
          <a:ext cx="5266929" cy="307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46B8FD-23D7-66DA-7DFD-2F8AE02559E8}"/>
              </a:ext>
            </a:extLst>
          </p:cNvPr>
          <p:cNvSpPr txBox="1"/>
          <p:nvPr/>
        </p:nvSpPr>
        <p:spPr>
          <a:xfrm>
            <a:off x="457199" y="451596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Increased revenue represented the most common measure of short-term growth, according to 52% of technology respondents. This was followed by increased profit (19%).</a:t>
            </a:r>
            <a:endParaRPr lang="en-GB" sz="1200" dirty="0">
              <a:effectLst/>
              <a:latin typeface="Franklin Gothic Book" panose="020B05030201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1211E9-13DB-1476-0F18-5A132D7A1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94577"/>
              </p:ext>
            </p:extLst>
          </p:nvPr>
        </p:nvGraphicFramePr>
        <p:xfrm>
          <a:off x="457198" y="1419622"/>
          <a:ext cx="5266929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62393F-AF11-FBB6-B311-371210A24191}"/>
              </a:ext>
            </a:extLst>
          </p:cNvPr>
          <p:cNvSpPr txBox="1"/>
          <p:nvPr/>
        </p:nvSpPr>
        <p:spPr>
          <a:xfrm>
            <a:off x="395536" y="451596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37% of technology respondents highlighted increased revenue as their companies’ primary measure of long-term growth—which was higher than the overall average—while 26% highlighted increased profit.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2140F-14D3-6DD7-341E-57A9B2064F3E}"/>
              </a:ext>
            </a:extLst>
          </p:cNvPr>
          <p:cNvSpPr txBox="1"/>
          <p:nvPr/>
        </p:nvSpPr>
        <p:spPr>
          <a:xfrm>
            <a:off x="395536" y="444395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9A9429-1434-C919-794F-FDE922665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948000"/>
              </p:ext>
            </p:extLst>
          </p:nvPr>
        </p:nvGraphicFramePr>
        <p:xfrm>
          <a:off x="457610" y="1392417"/>
          <a:ext cx="5410533" cy="32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Franklin Gothic Book" panose="020B0503020102020204" pitchFamily="34" charset="0"/>
              </a:rPr>
              <a:t>New products and new customers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111264" y="1985479"/>
            <a:ext cx="1575535" cy="19389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Technology respondents ranked new product or service development and expanding the customer base as their first and second most important growth strategies, respectively.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E85FA5-DDD2-C597-AED8-7A4664BA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47660"/>
              </p:ext>
            </p:extLst>
          </p:nvPr>
        </p:nvGraphicFramePr>
        <p:xfrm>
          <a:off x="461260" y="1985479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475887137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407546570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6552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0678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6393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2106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0671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4355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2717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1656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5163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94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9782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EDA698-7EA6-BE8B-0651-38D93240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22620"/>
              </p:ext>
            </p:extLst>
          </p:nvPr>
        </p:nvGraphicFramePr>
        <p:xfrm>
          <a:off x="3779912" y="1985479"/>
          <a:ext cx="31496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3961608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93635395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7999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9414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8728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453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1296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398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918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4229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7534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7858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989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382F01-6ADA-B98D-0D55-981DC088D2E6}"/>
              </a:ext>
            </a:extLst>
          </p:cNvPr>
          <p:cNvSpPr txBox="1"/>
          <p:nvPr/>
        </p:nvSpPr>
        <p:spPr>
          <a:xfrm>
            <a:off x="3697242" y="1707654"/>
            <a:ext cx="3071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Technology and Telecommunications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9613B-7C39-AB80-D662-E31BC970291B}"/>
              </a:ext>
            </a:extLst>
          </p:cNvPr>
          <p:cNvSpPr txBox="1"/>
          <p:nvPr/>
        </p:nvSpPr>
        <p:spPr>
          <a:xfrm>
            <a:off x="395536" y="170765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AC73B-6B30-C3A8-E48C-0187A2761974}"/>
              </a:ext>
            </a:extLst>
          </p:cNvPr>
          <p:cNvSpPr txBox="1"/>
          <p:nvPr/>
        </p:nvSpPr>
        <p:spPr>
          <a:xfrm>
            <a:off x="395536" y="451596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Inflation and recession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Inflation represented the biggest barrier to growth, according to 78% of technology respondents, followed by the threat of recession (74%). Both were higher than the overall average.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3325AC-2E85-FE7B-2F7E-DB5F2AF26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127797"/>
              </p:ext>
            </p:extLst>
          </p:nvPr>
        </p:nvGraphicFramePr>
        <p:xfrm>
          <a:off x="457198" y="1419622"/>
          <a:ext cx="5266929" cy="306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B36BDD-47D1-06C7-03A2-1C9024E6A28C}"/>
              </a:ext>
            </a:extLst>
          </p:cNvPr>
          <p:cNvSpPr txBox="1"/>
          <p:nvPr/>
        </p:nvSpPr>
        <p:spPr>
          <a:xfrm>
            <a:off x="395536" y="451596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Talent and tech are the main growth drivers.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6804248" y="1563688"/>
            <a:ext cx="1882551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An easing of the talent shortage and advances in technology represented the most significant growth drivers, according to 63% of respondents in each case.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EE121D-A6D0-3730-70BC-F7D399989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317998"/>
              </p:ext>
            </p:extLst>
          </p:nvPr>
        </p:nvGraphicFramePr>
        <p:xfrm>
          <a:off x="395536" y="1419622"/>
          <a:ext cx="5904656" cy="31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1954E3-A739-DB77-14BE-E2629B6F7D1B}"/>
              </a:ext>
            </a:extLst>
          </p:cNvPr>
          <p:cNvSpPr txBox="1"/>
          <p:nvPr/>
        </p:nvSpPr>
        <p:spPr>
          <a:xfrm>
            <a:off x="457199" y="444395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According to 63% of technology respondents, customers were the most important stakeholders when making decisions relating to short-term growth, compared to the overall average of 53%.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F34D60-547F-B1D1-C704-ADE440F61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16649"/>
              </p:ext>
            </p:extLst>
          </p:nvPr>
        </p:nvGraphicFramePr>
        <p:xfrm>
          <a:off x="485442" y="1419622"/>
          <a:ext cx="5238685" cy="32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0FB879-AD39-7D24-9A5F-B9CE0BA72817}"/>
              </a:ext>
            </a:extLst>
          </p:cNvPr>
          <p:cNvSpPr txBox="1"/>
          <p:nvPr/>
        </p:nvSpPr>
        <p:spPr>
          <a:xfrm>
            <a:off x="395536" y="451596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customXml/itemProps3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636</Words>
  <Application>Microsoft Macintosh PowerPoint</Application>
  <PresentationFormat>On-screen Show (16:9)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Calibri</vt:lpstr>
      <vt:lpstr>Roboto Light</vt:lpstr>
      <vt:lpstr>Arial</vt:lpstr>
      <vt:lpstr>Office Theme</vt:lpstr>
      <vt:lpstr>PowerPoint Presentation</vt:lpstr>
      <vt:lpstr>Leaders are optimistic about the short term.</vt:lpstr>
      <vt:lpstr>The long-term outlook is even better.</vt:lpstr>
      <vt:lpstr>Revenue defines short-term growth.</vt:lpstr>
      <vt:lpstr>Revenue defines long-term growth.</vt:lpstr>
      <vt:lpstr>New products and new customers lead the way.</vt:lpstr>
      <vt:lpstr>Inflation and recession are the biggest blockers.</vt:lpstr>
      <vt:lpstr>Talent and tech are the main growth drivers.</vt:lpstr>
      <vt:lpstr>The customer rules.</vt:lpstr>
      <vt:lpstr>The customer rules.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Scott Long</cp:lastModifiedBy>
  <cp:revision>50</cp:revision>
  <dcterms:created xsi:type="dcterms:W3CDTF">2016-04-06T15:43:46Z</dcterms:created>
  <dcterms:modified xsi:type="dcterms:W3CDTF">2022-12-07T19:31:33Z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