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03" r:id="rId4"/>
  </p:sldMasterIdLst>
  <p:notesMasterIdLst>
    <p:notesMasterId r:id="rId15"/>
  </p:notesMasterIdLst>
  <p:handoutMasterIdLst>
    <p:handoutMasterId r:id="rId16"/>
  </p:handoutMasterIdLst>
  <p:sldIdLst>
    <p:sldId id="2141410545" r:id="rId5"/>
    <p:sldId id="2141410554" r:id="rId6"/>
    <p:sldId id="2141410563" r:id="rId7"/>
    <p:sldId id="2141410546" r:id="rId8"/>
    <p:sldId id="2141410555" r:id="rId9"/>
    <p:sldId id="2141410557" r:id="rId10"/>
    <p:sldId id="2141410558" r:id="rId11"/>
    <p:sldId id="2141410559" r:id="rId12"/>
    <p:sldId id="2141410560" r:id="rId13"/>
    <p:sldId id="2141410564" r:id="rId14"/>
  </p:sldIdLst>
  <p:sldSz cx="9144000" cy="5143500" type="screen16x9"/>
  <p:notesSz cx="6858000" cy="9144000"/>
  <p:embeddedFontLst>
    <p:embeddedFont>
      <p:font typeface="Franklin Gothic Book" panose="020B0503020102020204" pitchFamily="34" charset="0"/>
      <p:regular r:id="rId17"/>
      <p:italic r:id="rId18"/>
    </p:embeddedFont>
    <p:embeddedFont>
      <p:font typeface="Franklin Gothic Medium" panose="020B0603020102020204" pitchFamily="34" charset="0"/>
      <p:regular r:id="rId19"/>
      <p:italic r:id="rId20"/>
    </p:embeddedFont>
    <p:embeddedFont>
      <p:font typeface="Roboto Light" panose="02000000000000000000" pitchFamily="2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FF97EC5-A023-4A98-8A4E-6E5EA564ECFE}">
          <p14:sldIdLst>
            <p14:sldId id="2141410545"/>
            <p14:sldId id="2141410554"/>
            <p14:sldId id="2141410563"/>
            <p14:sldId id="2141410546"/>
            <p14:sldId id="2141410555"/>
            <p14:sldId id="2141410557"/>
            <p14:sldId id="2141410558"/>
            <p14:sldId id="2141410559"/>
            <p14:sldId id="2141410560"/>
            <p14:sldId id="21414105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5759">
          <p15:clr>
            <a:srgbClr val="A4A3A4"/>
          </p15:clr>
        </p15:guide>
        <p15:guide id="3" pos="33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ooke England Lee" initials="BEL" lastIdx="5" clrIdx="0"/>
  <p:cmAuthor id="2" name="mott.kendal@gmail.com" initials="m" lastIdx="5" clrIdx="1"/>
  <p:cmAuthor id="3" name="Steve Budd" initials="SB" lastIdx="10" clrIdx="2">
    <p:extLst>
      <p:ext uri="{19B8F6BF-5375-455C-9EA6-DF929625EA0E}">
        <p15:presenceInfo xmlns:p15="http://schemas.microsoft.com/office/powerpoint/2012/main" userId="S-1-5-21-64690814-2474331639-2337774507-1206" providerId="AD"/>
      </p:ext>
    </p:extLst>
  </p:cmAuthor>
  <p:cmAuthor id="4" name="Kimberley Wadsworth" initials="KW" lastIdx="3" clrIdx="3">
    <p:extLst>
      <p:ext uri="{19B8F6BF-5375-455C-9EA6-DF929625EA0E}">
        <p15:presenceInfo xmlns:p15="http://schemas.microsoft.com/office/powerpoint/2012/main" userId="S::K.Wadsworth@procurementleaders.com::acfa17c4-b4da-4617-ad95-d1a0c5718ae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CEDF"/>
    <a:srgbClr val="8FABC8"/>
    <a:srgbClr val="618EB3"/>
    <a:srgbClr val="006393"/>
    <a:srgbClr val="082241"/>
    <a:srgbClr val="FFFFFF"/>
    <a:srgbClr val="F07E26"/>
    <a:srgbClr val="000000"/>
    <a:srgbClr val="666666"/>
    <a:srgbClr val="008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/>
    <p:restoredTop sz="95226" autoAdjust="0"/>
  </p:normalViewPr>
  <p:slideViewPr>
    <p:cSldViewPr>
      <p:cViewPr varScale="1">
        <p:scale>
          <a:sx n="146" d="100"/>
          <a:sy n="146" d="100"/>
        </p:scale>
        <p:origin x="924" y="108"/>
      </p:cViewPr>
      <p:guideLst>
        <p:guide orient="horz" pos="985"/>
        <p:guide pos="5759"/>
        <p:guide pos="333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SurveyCalculator_GettingtoGrowth2022.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SurveyCalculator_GettingtoGrowth2022.v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SurveyCalculator_GettingtoGrowth2022.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SurveyCalculator_GettingtoGrowth2022.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y%20Drive\2022\Getting%20to%20growth\SurveyCalculator_GettingtoGrowth2022.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 you rate your company’s short-term (one to three year) and long-term (three</a:t>
            </a:r>
            <a:r>
              <a:rPr lang="en-GB" baseline="0" dirty="0"/>
              <a:t> to five year) </a:t>
            </a:r>
            <a:r>
              <a:rPr lang="en-GB" dirty="0"/>
              <a:t>growth prospects?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Outlook!$B$13</c:f>
              <c:strCache>
                <c:ptCount val="1"/>
                <c:pt idx="0">
                  <c:v>Excellent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Outlook!$C$12:$D$12</c:f>
              <c:strCache>
                <c:ptCount val="2"/>
                <c:pt idx="0">
                  <c:v>Long term</c:v>
                </c:pt>
                <c:pt idx="1">
                  <c:v>Short term</c:v>
                </c:pt>
              </c:strCache>
            </c:strRef>
          </c:cat>
          <c:val>
            <c:numRef>
              <c:f>Outlook!$C$13:$D$13</c:f>
              <c:numCache>
                <c:formatCode>0%</c:formatCode>
                <c:ptCount val="2"/>
                <c:pt idx="0">
                  <c:v>0.45128205128205129</c:v>
                </c:pt>
                <c:pt idx="1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33-4BD1-8953-702EC9125058}"/>
            </c:ext>
          </c:extLst>
        </c:ser>
        <c:ser>
          <c:idx val="1"/>
          <c:order val="1"/>
          <c:tx>
            <c:strRef>
              <c:f>Outlook!$B$14</c:f>
              <c:strCache>
                <c:ptCount val="1"/>
                <c:pt idx="0">
                  <c:v>Good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Outlook!$C$12:$D$12</c:f>
              <c:strCache>
                <c:ptCount val="2"/>
                <c:pt idx="0">
                  <c:v>Long term</c:v>
                </c:pt>
                <c:pt idx="1">
                  <c:v>Short term</c:v>
                </c:pt>
              </c:strCache>
            </c:strRef>
          </c:cat>
          <c:val>
            <c:numRef>
              <c:f>Outlook!$C$14:$D$14</c:f>
              <c:numCache>
                <c:formatCode>0%</c:formatCode>
                <c:ptCount val="2"/>
                <c:pt idx="0">
                  <c:v>0.46153846153846156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33-4BD1-8953-702EC9125058}"/>
            </c:ext>
          </c:extLst>
        </c:ser>
        <c:ser>
          <c:idx val="2"/>
          <c:order val="2"/>
          <c:tx>
            <c:strRef>
              <c:f>Outlook!$B$15</c:f>
              <c:strCache>
                <c:ptCount val="1"/>
                <c:pt idx="0">
                  <c:v>Fair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Outlook!$C$12:$D$12</c:f>
              <c:strCache>
                <c:ptCount val="2"/>
                <c:pt idx="0">
                  <c:v>Long term</c:v>
                </c:pt>
                <c:pt idx="1">
                  <c:v>Short term</c:v>
                </c:pt>
              </c:strCache>
            </c:strRef>
          </c:cat>
          <c:val>
            <c:numRef>
              <c:f>Outlook!$C$15:$D$15</c:f>
              <c:numCache>
                <c:formatCode>0%</c:formatCode>
                <c:ptCount val="2"/>
                <c:pt idx="0">
                  <c:v>7.6923076923076927E-2</c:v>
                </c:pt>
                <c:pt idx="1">
                  <c:v>0.25510204081632654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33-4BD1-8953-702EC9125058}"/>
            </c:ext>
          </c:extLst>
        </c:ser>
        <c:ser>
          <c:idx val="3"/>
          <c:order val="3"/>
          <c:tx>
            <c:strRef>
              <c:f>Outlook!$B$16</c:f>
              <c:strCache>
                <c:ptCount val="1"/>
                <c:pt idx="0">
                  <c:v>Poor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55555555555555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33-4BD1-8953-702EC9125058}"/>
                </c:ext>
              </c:extLst>
            </c:dLbl>
            <c:dLbl>
              <c:idx val="1"/>
              <c:layout>
                <c:manualLayout>
                  <c:x val="-2.7777777777777779E-3"/>
                  <c:y val="-9.72222222222222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33-4BD1-8953-702EC9125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Outlook!$C$12:$D$12</c:f>
              <c:strCache>
                <c:ptCount val="2"/>
                <c:pt idx="0">
                  <c:v>Long term</c:v>
                </c:pt>
                <c:pt idx="1">
                  <c:v>Short term</c:v>
                </c:pt>
              </c:strCache>
            </c:strRef>
          </c:cat>
          <c:val>
            <c:numRef>
              <c:f>Outlook!$C$16:$D$16</c:f>
              <c:numCache>
                <c:formatCode>0%</c:formatCode>
                <c:ptCount val="2"/>
                <c:pt idx="0">
                  <c:v>1.0256410256410256E-2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33-4BD1-8953-702EC9125058}"/>
            </c:ext>
          </c:extLst>
        </c:ser>
        <c:ser>
          <c:idx val="4"/>
          <c:order val="4"/>
          <c:tx>
            <c:strRef>
              <c:f>Outlook!$B$17</c:f>
              <c:strCache>
                <c:ptCount val="1"/>
                <c:pt idx="0">
                  <c:v>Extremely poor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0555555555555555E-2"/>
                  <c:y val="-4.2437781360066642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33-4BD1-8953-702EC91250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Outlook!$C$12:$D$12</c:f>
              <c:strCache>
                <c:ptCount val="2"/>
                <c:pt idx="0">
                  <c:v>Long term</c:v>
                </c:pt>
                <c:pt idx="1">
                  <c:v>Short term</c:v>
                </c:pt>
              </c:strCache>
            </c:strRef>
          </c:cat>
          <c:val>
            <c:numRef>
              <c:f>Outlook!$C$17:$D$17</c:f>
              <c:numCache>
                <c:formatCode>0%</c:formatCode>
                <c:ptCount val="2"/>
                <c:pt idx="1">
                  <c:v>5.1020408163265302E-3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33-4BD1-8953-702EC912505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06185056"/>
        <c:axId val="1306188800"/>
      </c:barChart>
      <c:catAx>
        <c:axId val="13061850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188800"/>
        <c:crosses val="autoZero"/>
        <c:auto val="1"/>
        <c:lblAlgn val="ctr"/>
        <c:lblOffset val="100"/>
        <c:noMultiLvlLbl val="0"/>
      </c:catAx>
      <c:valAx>
        <c:axId val="130618880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61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How does your company primarily define growth in the short term (next one to three years) and long term (three</a:t>
            </a:r>
            <a:r>
              <a:rPr lang="en-GB" baseline="0" dirty="0"/>
              <a:t> to five</a:t>
            </a:r>
            <a:r>
              <a:rPr lang="en-GB" dirty="0"/>
              <a:t> years)?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'ST growth'!$F$31</c:f>
              <c:strCache>
                <c:ptCount val="1"/>
                <c:pt idx="0">
                  <c:v>Increased revenue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growth'!$G$30:$H$30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'ST growth'!$G$31:$H$31</c:f>
              <c:numCache>
                <c:formatCode>0%</c:formatCode>
                <c:ptCount val="2"/>
                <c:pt idx="0">
                  <c:v>0.42465753424657532</c:v>
                </c:pt>
                <c:pt idx="1">
                  <c:v>0.26027397260273971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A-4D81-8174-4ED6F4251C74}"/>
            </c:ext>
          </c:extLst>
        </c:ser>
        <c:ser>
          <c:idx val="1"/>
          <c:order val="1"/>
          <c:tx>
            <c:strRef>
              <c:f>'ST growth'!$F$32</c:f>
              <c:strCache>
                <c:ptCount val="1"/>
                <c:pt idx="0">
                  <c:v>Increased profit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growth'!$G$30:$H$30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'ST growth'!$G$32:$H$32</c:f>
              <c:numCache>
                <c:formatCode>0%</c:formatCode>
                <c:ptCount val="2"/>
                <c:pt idx="0">
                  <c:v>0.23744292237442921</c:v>
                </c:pt>
                <c:pt idx="1">
                  <c:v>0.30136986301369861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0A-4D81-8174-4ED6F4251C74}"/>
            </c:ext>
          </c:extLst>
        </c:ser>
        <c:ser>
          <c:idx val="2"/>
          <c:order val="2"/>
          <c:tx>
            <c:strRef>
              <c:f>'ST growth'!$F$33</c:f>
              <c:strCache>
                <c:ptCount val="1"/>
                <c:pt idx="0">
                  <c:v>Increased market share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growth'!$G$30:$H$30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'ST growth'!$G$33:$H$33</c:f>
              <c:numCache>
                <c:formatCode>0%</c:formatCode>
                <c:ptCount val="2"/>
                <c:pt idx="0">
                  <c:v>0.12785388127853881</c:v>
                </c:pt>
                <c:pt idx="1">
                  <c:v>0.25570776255707761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0A-4D81-8174-4ED6F4251C74}"/>
            </c:ext>
          </c:extLst>
        </c:ser>
        <c:ser>
          <c:idx val="3"/>
          <c:order val="3"/>
          <c:tx>
            <c:strRef>
              <c:f>'ST growth'!$F$34</c:f>
              <c:strCache>
                <c:ptCount val="1"/>
                <c:pt idx="0">
                  <c:v>Other (please specify)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growth'!$G$30:$H$30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'ST growth'!$G$34:$H$34</c:f>
              <c:numCache>
                <c:formatCode>0%</c:formatCode>
                <c:ptCount val="2"/>
                <c:pt idx="0">
                  <c:v>0.11872146118721461</c:v>
                </c:pt>
                <c:pt idx="1">
                  <c:v>0.14155251141552511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E0A-4D81-8174-4ED6F4251C74}"/>
            </c:ext>
          </c:extLst>
        </c:ser>
        <c:ser>
          <c:idx val="4"/>
          <c:order val="4"/>
          <c:tx>
            <c:strRef>
              <c:f>'ST growth'!$F$35</c:f>
              <c:strCache>
                <c:ptCount val="1"/>
                <c:pt idx="0">
                  <c:v>Increased sales volume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growth'!$G$30:$H$30</c:f>
              <c:strCache>
                <c:ptCount val="2"/>
                <c:pt idx="0">
                  <c:v>Short term</c:v>
                </c:pt>
                <c:pt idx="1">
                  <c:v>Long term</c:v>
                </c:pt>
              </c:strCache>
            </c:strRef>
          </c:cat>
          <c:val>
            <c:numRef>
              <c:f>'ST growth'!$G$35:$H$35</c:f>
              <c:numCache>
                <c:formatCode>0%</c:formatCode>
                <c:ptCount val="2"/>
                <c:pt idx="0">
                  <c:v>9.1324200913242004E-2</c:v>
                </c:pt>
                <c:pt idx="1">
                  <c:v>4.1095890410958902E-2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0A-4D81-8174-4ED6F4251C7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41241728"/>
        <c:axId val="641243808"/>
      </c:barChart>
      <c:catAx>
        <c:axId val="641241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243808"/>
        <c:crosses val="autoZero"/>
        <c:auto val="1"/>
        <c:lblAlgn val="ctr"/>
        <c:lblOffset val="100"/>
        <c:noMultiLvlLbl val="0"/>
      </c:catAx>
      <c:valAx>
        <c:axId val="6412438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24172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What do you see as the main barriers to your company's short-term (one- to</a:t>
            </a:r>
            <a:r>
              <a:rPr lang="en-GB" baseline="0" dirty="0"/>
              <a:t> three-</a:t>
            </a:r>
            <a:r>
              <a:rPr lang="en-GB" dirty="0"/>
              <a:t>year) growth plans?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Barriers!$B$9:$B$18</c:f>
              <c:strCache>
                <c:ptCount val="10"/>
                <c:pt idx="0">
                  <c:v>ESG regulations</c:v>
                </c:pt>
                <c:pt idx="1">
                  <c:v>Other</c:v>
                </c:pt>
                <c:pt idx="2">
                  <c:v>Raw material shortages</c:v>
                </c:pt>
                <c:pt idx="3">
                  <c:v>Interest rate increases</c:v>
                </c:pt>
                <c:pt idx="4">
                  <c:v>Geopolitics</c:v>
                </c:pt>
                <c:pt idx="5">
                  <c:v>Budget constraints</c:v>
                </c:pt>
                <c:pt idx="6">
                  <c:v>Supply chain delays</c:v>
                </c:pt>
                <c:pt idx="7">
                  <c:v>Inflation</c:v>
                </c:pt>
                <c:pt idx="8">
                  <c:v>Potential recession</c:v>
                </c:pt>
                <c:pt idx="9">
                  <c:v>Labor/talent shortages</c:v>
                </c:pt>
              </c:strCache>
            </c:strRef>
          </c:cat>
          <c:val>
            <c:numRef>
              <c:f>Barriers!$C$9:$C$18</c:f>
              <c:numCache>
                <c:formatCode>0%</c:formatCode>
                <c:ptCount val="10"/>
                <c:pt idx="0">
                  <c:v>5.9633027522935783E-2</c:v>
                </c:pt>
                <c:pt idx="1">
                  <c:v>6.8807339449541288E-2</c:v>
                </c:pt>
                <c:pt idx="2">
                  <c:v>0.23394495412844038</c:v>
                </c:pt>
                <c:pt idx="3">
                  <c:v>0.26146788990825687</c:v>
                </c:pt>
                <c:pt idx="4">
                  <c:v>0.33486238532110091</c:v>
                </c:pt>
                <c:pt idx="5">
                  <c:v>0.36238532110091742</c:v>
                </c:pt>
                <c:pt idx="6">
                  <c:v>0.41284403669724773</c:v>
                </c:pt>
                <c:pt idx="7">
                  <c:v>0.6330275229357798</c:v>
                </c:pt>
                <c:pt idx="8">
                  <c:v>0.66972477064220182</c:v>
                </c:pt>
                <c:pt idx="9">
                  <c:v>0.67889908256880738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0-43AD-86FA-503031E3DC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65380464"/>
        <c:axId val="765376304"/>
      </c:barChart>
      <c:catAx>
        <c:axId val="765380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76304"/>
        <c:crosses val="autoZero"/>
        <c:auto val="1"/>
        <c:lblAlgn val="ctr"/>
        <c:lblOffset val="100"/>
        <c:noMultiLvlLbl val="0"/>
      </c:catAx>
      <c:valAx>
        <c:axId val="76537630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8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 of the following external factors do you see as most beneficial to your company's short-term (one- to three-year) growth plans? 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Accelerators!$B$8:$B$15</c:f>
              <c:strCache>
                <c:ptCount val="8"/>
                <c:pt idx="0">
                  <c:v>New trade agreements</c:v>
                </c:pt>
                <c:pt idx="1">
                  <c:v>Other</c:v>
                </c:pt>
                <c:pt idx="2">
                  <c:v>Growing demand for ethical and sustainable products</c:v>
                </c:pt>
                <c:pt idx="3">
                  <c:v>Changing consumer spending patterns</c:v>
                </c:pt>
                <c:pt idx="4">
                  <c:v>Favorable M&amp;A environment</c:v>
                </c:pt>
                <c:pt idx="5">
                  <c:v>Easing of supply constraints</c:v>
                </c:pt>
                <c:pt idx="6">
                  <c:v>Easing of the talent shortage</c:v>
                </c:pt>
                <c:pt idx="7">
                  <c:v>Advances in technology</c:v>
                </c:pt>
              </c:strCache>
            </c:strRef>
          </c:cat>
          <c:val>
            <c:numRef>
              <c:f>Accelerators!$C$8:$C$15</c:f>
              <c:numCache>
                <c:formatCode>0%</c:formatCode>
                <c:ptCount val="8"/>
                <c:pt idx="0">
                  <c:v>5.5045871559633031E-2</c:v>
                </c:pt>
                <c:pt idx="1">
                  <c:v>7.7981651376146793E-2</c:v>
                </c:pt>
                <c:pt idx="2">
                  <c:v>0.30275229357798167</c:v>
                </c:pt>
                <c:pt idx="3">
                  <c:v>0.37155963302752293</c:v>
                </c:pt>
                <c:pt idx="4">
                  <c:v>0.43577981651376146</c:v>
                </c:pt>
                <c:pt idx="5">
                  <c:v>0.43577981651376146</c:v>
                </c:pt>
                <c:pt idx="6">
                  <c:v>0.54128440366972475</c:v>
                </c:pt>
                <c:pt idx="7">
                  <c:v>0.59174311926605505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64-4826-82D0-79DADACFA7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98184288"/>
        <c:axId val="2098186784"/>
      </c:barChart>
      <c:catAx>
        <c:axId val="2098184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186784"/>
        <c:crosses val="autoZero"/>
        <c:auto val="1"/>
        <c:lblAlgn val="ctr"/>
        <c:lblOffset val="100"/>
        <c:noMultiLvlLbl val="0"/>
      </c:catAx>
      <c:valAx>
        <c:axId val="209818678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81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Which one of the following stakeholders is most important to your company’s decision-making around growth in the short term (one</a:t>
            </a:r>
            <a:r>
              <a:rPr lang="en-GB" baseline="0" dirty="0"/>
              <a:t> to three</a:t>
            </a:r>
            <a:r>
              <a:rPr lang="en-GB" dirty="0"/>
              <a:t> years) and long term (three</a:t>
            </a:r>
            <a:r>
              <a:rPr lang="en-GB" baseline="0" dirty="0"/>
              <a:t> to five</a:t>
            </a:r>
            <a:r>
              <a:rPr lang="en-GB" dirty="0"/>
              <a:t> years)?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'ST stakeholders'!$C$27</c:f>
              <c:strCache>
                <c:ptCount val="1"/>
                <c:pt idx="0">
                  <c:v>Short term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stakeholders'!$B$28:$B$34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Other</c:v>
                </c:pt>
                <c:pt idx="3">
                  <c:v>Board of directors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stakeholders'!$C$28:$C$34</c:f>
              <c:numCache>
                <c:formatCode>0%</c:formatCode>
                <c:ptCount val="7"/>
                <c:pt idx="0">
                  <c:v>1.4285714285714285E-2</c:v>
                </c:pt>
                <c:pt idx="1">
                  <c:v>4.7619047619047616E-2</c:v>
                </c:pt>
                <c:pt idx="2">
                  <c:v>4.7619047619047616E-2</c:v>
                </c:pt>
                <c:pt idx="3">
                  <c:v>8.5714285714285715E-2</c:v>
                </c:pt>
                <c:pt idx="4">
                  <c:v>0.12380952380952381</c:v>
                </c:pt>
                <c:pt idx="5">
                  <c:v>0.14761904761904762</c:v>
                </c:pt>
                <c:pt idx="6">
                  <c:v>0.53333333333333333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50-4128-84FA-E3F3404005EB}"/>
            </c:ext>
          </c:extLst>
        </c:ser>
        <c:ser>
          <c:idx val="1"/>
          <c:order val="1"/>
          <c:tx>
            <c:strRef>
              <c:f>'ST stakeholders'!$D$27</c:f>
              <c:strCache>
                <c:ptCount val="1"/>
                <c:pt idx="0">
                  <c:v>Long term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50-4128-84FA-E3F3404005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 stakeholders'!$B$28:$B$34</c:f>
              <c:strCache>
                <c:ptCount val="7"/>
                <c:pt idx="0">
                  <c:v>Communities</c:v>
                </c:pt>
                <c:pt idx="1">
                  <c:v>Suppliers</c:v>
                </c:pt>
                <c:pt idx="2">
                  <c:v>Other</c:v>
                </c:pt>
                <c:pt idx="3">
                  <c:v>Board of directors</c:v>
                </c:pt>
                <c:pt idx="4">
                  <c:v>Employees</c:v>
                </c:pt>
                <c:pt idx="5">
                  <c:v>Investors</c:v>
                </c:pt>
                <c:pt idx="6">
                  <c:v>Customers</c:v>
                </c:pt>
              </c:strCache>
            </c:strRef>
          </c:cat>
          <c:val>
            <c:numRef>
              <c:f>'ST stakeholders'!$D$28:$D$34</c:f>
              <c:numCache>
                <c:formatCode>0%</c:formatCode>
                <c:ptCount val="7"/>
                <c:pt idx="0">
                  <c:v>2.3923444976076555E-2</c:v>
                </c:pt>
                <c:pt idx="1">
                  <c:v>4.7846889952153108E-3</c:v>
                </c:pt>
                <c:pt idx="2">
                  <c:v>3.8277511961722487E-2</c:v>
                </c:pt>
                <c:pt idx="3">
                  <c:v>0.15789473684210525</c:v>
                </c:pt>
                <c:pt idx="4">
                  <c:v>6.2200956937799042E-2</c:v>
                </c:pt>
                <c:pt idx="5">
                  <c:v>0.25837320574162681</c:v>
                </c:pt>
                <c:pt idx="6">
                  <c:v>0.45454545454545453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50-4128-84FA-E3F3404005E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12292175"/>
        <c:axId val="1912285935"/>
      </c:barChart>
      <c:catAx>
        <c:axId val="19122921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285935"/>
        <c:crosses val="autoZero"/>
        <c:auto val="1"/>
        <c:lblAlgn val="ctr"/>
        <c:lblOffset val="100"/>
        <c:noMultiLvlLbl val="0"/>
      </c:catAx>
      <c:valAx>
        <c:axId val="1912285935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2292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14A01-FCB2-4C53-B3AD-B96BA734C606}" type="datetimeFigureOut">
              <a:rPr lang="en-GB" smtClean="0">
                <a:latin typeface="Roboto Light" panose="02000000000000000000" pitchFamily="2" charset="0"/>
              </a:rPr>
              <a:t>08/12/2022</a:t>
            </a:fld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 Light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18AD-EBF8-4BCE-ABA5-3B1A81B4F509}" type="slidenum">
              <a:rPr lang="en-GB" smtClean="0">
                <a:latin typeface="Roboto Light" panose="02000000000000000000" pitchFamily="2" charset="0"/>
              </a:rPr>
              <a:t>‹#›</a:t>
            </a:fld>
            <a:endParaRPr lang="en-GB">
              <a:latin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7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75FA1BE9-63C4-EE43-9506-F641B945431E}" type="datetimeFigureOut">
              <a:rPr lang="en-US" smtClean="0"/>
              <a:pPr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Light" panose="02000000000000000000" pitchFamily="2" charset="0"/>
              </a:defRPr>
            </a:lvl1pPr>
          </a:lstStyle>
          <a:p>
            <a:fld id="{59AB0446-7963-9949-A5B2-B46F91687B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860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Roboto Light" panose="02000000000000000000" pitchFamily="2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titl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A3F2D62B-42EF-EF8A-6277-F5B4D9C78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4385" y="1881330"/>
            <a:ext cx="3855230" cy="121127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F1AD9-FBF8-0DBE-7C80-572B2873B3D4}"/>
              </a:ext>
            </a:extLst>
          </p:cNvPr>
          <p:cNvSpPr txBox="1">
            <a:spLocks/>
          </p:cNvSpPr>
          <p:nvPr userDrawn="1"/>
        </p:nvSpPr>
        <p:spPr>
          <a:xfrm>
            <a:off x="2402939" y="3262170"/>
            <a:ext cx="4338117" cy="6057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Franklin Gothic Book" panose="020B0503020102020204" pitchFamily="34" charset="0"/>
                <a:ea typeface="Roboto" panose="02000000000000000000" pitchFamily="2" charset="0"/>
                <a:cs typeface="Franklin Gothic Book" panose="020B05030201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Where Innovative Organizations Are Placing Bets and Taking Chances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73DDE44-E1FC-C643-9652-8E6CB4B31E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34975" y="1419622"/>
            <a:ext cx="2074049" cy="2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97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11676-A8EF-35ED-B096-0474DB600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 sz="21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5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F0A67-8BDE-58B1-94AB-ED5474619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21EEF-2D5B-839C-4468-5762BA4B6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4B00E-3A62-66F0-18F7-E3CA1FBC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610F35-F36B-71A7-5DB8-6099FCAA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1807A52-136D-5D60-819D-13FBD0851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116888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B967-AEEB-2267-E21A-85F84AB5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740568"/>
            <a:ext cx="2949178" cy="802481"/>
          </a:xfrm>
        </p:spPr>
        <p:txBody>
          <a:bodyPr anchor="b"/>
          <a:lstStyle>
            <a:lvl1pPr>
              <a:defRPr sz="24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5D6AAC-239A-1CE8-4663-81FC5411F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59A2A-E57D-9E63-E596-A0300D88B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9BFF3-674D-2CD3-FF71-DA137E99C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5CE2F0-D044-FD90-5B29-2DA40D10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9334A-F785-4270-7058-468EFF637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15615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ircle&#10;&#10;Description automatically generated with low confidence">
            <a:extLst>
              <a:ext uri="{FF2B5EF4-FFF2-40B4-BE49-F238E27FC236}">
                <a16:creationId xmlns:a16="http://schemas.microsoft.com/office/drawing/2014/main" id="{DD96847A-EB6A-7CAC-E6E4-734BE8458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485" r="784"/>
          <a:stretch/>
        </p:blipFill>
        <p:spPr>
          <a:xfrm>
            <a:off x="0" y="1347614"/>
            <a:ext cx="9147257" cy="37958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C94DF6-4E31-F41B-C752-C798A8BC8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1708F-FA46-D974-9FE7-7DCC22DB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1FF8B-2D53-BBB6-0826-94699FAB8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ACF50-B552-FEF4-8119-E57F90A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47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F2AD-4556-E9D8-C273-AFB8CEE90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82290"/>
            <a:ext cx="6858000" cy="1790700"/>
          </a:xfrm>
        </p:spPr>
        <p:txBody>
          <a:bodyPr anchor="b">
            <a:normAutofit/>
          </a:bodyPr>
          <a:lstStyle>
            <a:lvl1pPr algn="ctr">
              <a:defRPr sz="40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B57ABB-2964-0851-9475-3C859CC8B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77133-0943-2E02-73DA-7071A329A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B0529-7CA3-EF5C-1E96-A9EB042D5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3B1B0-B05F-D15A-6F12-50619480F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6941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F9230-D174-A81F-E8A7-3E55FAE99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E4796-8432-04FA-F7B7-626EDA31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61B48-CCAC-18C8-F297-8A471746B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676EB-BD6E-BAB5-C234-098C6111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4A4A6-8DA9-CDC1-24B0-0A6A3BC1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49444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4359C5-44FC-4560-E28C-6C81CA19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5D189-D7CC-F453-D79B-3AC417148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58511-11E3-0479-0107-4B2DA765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57027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5C264-E6FA-C11A-BB24-E56A1B530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0791E-5FB4-D111-0934-491EBF20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3157-E34A-8350-70EC-8739A60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60CE1-BC91-F07D-C380-65F641CE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7CF6DB8-2781-8F07-897C-98A43D5C1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1069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078E-09CF-2C7B-B979-649CEC49EB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1EA39-802D-3EE1-10D3-33A9A572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1C843-1678-1910-2C91-1C0BBA5C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DB6B47-906D-D2AE-E747-C9F3D4A4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0C328052-55F4-5964-0062-0639601BF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08301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BD7C33-E52F-811D-2849-C15CD7007D5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803835" y="1369219"/>
            <a:ext cx="3886200" cy="3263504"/>
          </a:xfrm>
        </p:spPr>
        <p:txBody>
          <a:bodyPr/>
          <a:lstStyle>
            <a:lvl1pPr>
              <a:defRPr sz="2000"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86849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B19A2-C50B-03BB-3433-122AAE839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78460"/>
            <a:ext cx="3868340" cy="500345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5189-39CF-7A9F-0A6A-ACE8FEDCE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9B56AB-AA4D-24B0-7271-31039823B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78460"/>
            <a:ext cx="3887391" cy="500346"/>
          </a:xfrm>
        </p:spPr>
        <p:txBody>
          <a:bodyPr anchor="b"/>
          <a:lstStyle>
            <a:lvl1pPr marL="0" indent="0">
              <a:buNone/>
              <a:defRPr sz="1800" b="0" i="0">
                <a:latin typeface="+mj-lt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BB1C1C-EACF-2821-8DE4-D3F0B6647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AF33E-8384-8986-BFA1-A0F0B19D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F8B4F8-9F88-6DC8-0332-C2757449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52B62D66-7398-FA24-08D6-EF8B66F0931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29149" y="1878806"/>
            <a:ext cx="3887391" cy="2763441"/>
          </a:xfrm>
        </p:spPr>
        <p:txBody>
          <a:bodyPr/>
          <a:lstStyle>
            <a:lvl1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4pPr>
            <a:lvl5pPr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C171EBE0-3833-73DB-D609-87E46F66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459" y="808301"/>
            <a:ext cx="805934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56047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F7D78D-7060-164C-9E1F-E543674CA5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402864"/>
            <a:ext cx="8229600" cy="3222475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5AC0088-B1F9-E243-BEBD-FF192BA5E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8301"/>
            <a:ext cx="8229600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16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8BBB71-E598-A842-B0F2-58587D03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5F1D2-C0F9-B5BD-0680-A3EADC91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720E-57BD-7ABF-B2F4-4EE4C1288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461B888-A7CE-DD3D-2C5E-F20BF9374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847270"/>
            <a:ext cx="8058149" cy="50034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b="0" i="0">
                <a:latin typeface="+mj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733843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25DA8-2E89-73B7-E0B8-80E8B9A8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7054"/>
            <a:ext cx="7886700" cy="550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38562-89D6-6641-2B48-BEDC3BB0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9111F-61D7-9D99-8823-1586154B9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12/8/2022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71C11-3497-95FE-C751-0F0B6E530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76005"/>
            <a:ext cx="30861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179D-73FF-9FEB-04BB-007D23987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76005"/>
            <a:ext cx="2057400" cy="165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171BAD-38D1-68F6-B766-85BDBD59E2AB}"/>
              </a:ext>
            </a:extLst>
          </p:cNvPr>
          <p:cNvCxnSpPr>
            <a:cxnSpLocks/>
          </p:cNvCxnSpPr>
          <p:nvPr userDrawn="1"/>
        </p:nvCxnSpPr>
        <p:spPr>
          <a:xfrm>
            <a:off x="457199" y="654627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D6FEDCE-436B-F902-8688-642DF692B40B}"/>
              </a:ext>
            </a:extLst>
          </p:cNvPr>
          <p:cNvCxnSpPr>
            <a:cxnSpLocks/>
          </p:cNvCxnSpPr>
          <p:nvPr userDrawn="1"/>
        </p:nvCxnSpPr>
        <p:spPr>
          <a:xfrm>
            <a:off x="457199" y="4807084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geRef">
            <a:extLst>
              <a:ext uri="{FF2B5EF4-FFF2-40B4-BE49-F238E27FC236}">
                <a16:creationId xmlns:a16="http://schemas.microsoft.com/office/drawing/2014/main" id="{BAAB043D-649F-33AE-0352-487B2CDD25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5485" y="4868222"/>
            <a:ext cx="427038" cy="16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algn="r" defTabSz="847725" eaLnBrk="0" hangingPunct="0"/>
            <a:fld id="{A23EA7B4-8CC6-254A-AC56-56E57222A67E}" type="slidenum">
              <a:rPr lang="en-US" sz="800" b="0" i="0">
                <a:solidFill>
                  <a:srgbClr val="666666"/>
                </a:solidFill>
                <a:latin typeface="+mj-lt"/>
                <a:ea typeface="Akzidenz-Grotesk Std Light" charset="0"/>
                <a:cs typeface="Akzidenz-Grotesk Std Light" charset="0"/>
              </a:rPr>
              <a:pPr algn="r" defTabSz="847725" eaLnBrk="0" hangingPunct="0"/>
              <a:t>‹#›</a:t>
            </a:fld>
            <a:endParaRPr lang="en-US" sz="800" b="0" i="0" dirty="0">
              <a:solidFill>
                <a:srgbClr val="666666"/>
              </a:solidFill>
              <a:latin typeface="+mj-lt"/>
              <a:ea typeface="Akzidenz-Grotesk Std Light" charset="0"/>
              <a:cs typeface="Akzidenz-Grotesk Std Light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F3FB43-FD6E-3E62-9C56-6CCE1B86EE6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198" y="310399"/>
            <a:ext cx="2074049" cy="2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6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4" r:id="rId2"/>
    <p:sldLayoutId id="2147483806" r:id="rId3"/>
    <p:sldLayoutId id="2147483809" r:id="rId4"/>
    <p:sldLayoutId id="2147483805" r:id="rId5"/>
    <p:sldLayoutId id="2147483807" r:id="rId6"/>
    <p:sldLayoutId id="2147483808" r:id="rId7"/>
    <p:sldLayoutId id="2147483816" r:id="rId8"/>
    <p:sldLayoutId id="2147483810" r:id="rId9"/>
    <p:sldLayoutId id="2147483811" r:id="rId10"/>
    <p:sldLayoutId id="2147483812" r:id="rId11"/>
    <p:sldLayoutId id="214748381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+mj-lt"/>
          <a:ea typeface="Roboto Light" panose="02000000000000000000" pitchFamily="2" charset="0"/>
          <a:cs typeface="Roboto Light" panose="02000000000000000000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Roboto" panose="02000000000000000000" pitchFamily="2" charset="0"/>
          <a:cs typeface="Roboto" panose="02000000000000000000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44148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94902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DA99B-DB58-64C6-4667-D033D01E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9542"/>
            <a:ext cx="7886700" cy="550961"/>
          </a:xfrm>
        </p:spPr>
        <p:txBody>
          <a:bodyPr/>
          <a:lstStyle/>
          <a:p>
            <a:r>
              <a:rPr lang="en-US" dirty="0">
                <a:latin typeface="+mn-lt"/>
              </a:rPr>
              <a:t>Executive summary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D3017-55DB-0F5B-6AE7-EB6B9954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87663-1237-FA37-A33E-6ED2B711AA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39552" y="1347614"/>
            <a:ext cx="7886700" cy="326231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i="0" u="none" strike="noStrike" dirty="0">
                <a:effectLst/>
              </a:rPr>
              <a:t>Leaders are surprisingly optimistic. </a:t>
            </a:r>
            <a:endParaRPr lang="en-US" sz="1100" b="0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0" i="0" u="none" strike="noStrike" dirty="0">
                <a:effectLst/>
              </a:rPr>
              <a:t>While acknowledging the current geopolitical and economic turbulence, survey respondents see improvement on the way. </a:t>
            </a:r>
            <a:r>
              <a:rPr lang="en-US" sz="1100" dirty="0"/>
              <a:t>O</a:t>
            </a:r>
            <a:r>
              <a:rPr lang="en-US" sz="1100" b="0" i="0" u="none" strike="noStrike" dirty="0">
                <a:effectLst/>
              </a:rPr>
              <a:t>f respondents, 72% rated their companies’ growth prospects as “excellent” or “good” in the next one to three years, with 91% saying the same about the long term (three to five years).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i="0" u="none" strike="noStrike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i="0" u="none" strike="noStrike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br>
              <a:rPr lang="en-US" sz="1100" b="1" i="0" u="none" strike="noStrike" dirty="0">
                <a:effectLst/>
              </a:rPr>
            </a:br>
            <a:r>
              <a:rPr lang="en-US" sz="1100" b="1" i="0" u="none" strike="noStrike" dirty="0">
                <a:effectLst/>
              </a:rPr>
              <a:t>Revenue defines short-term, but not long-term growth.</a:t>
            </a:r>
            <a:endParaRPr lang="en-US" sz="1100" b="0" dirty="0">
              <a:effectLst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dirty="0">
                <a:effectLst/>
              </a:rPr>
              <a:t>Respondents mainly viewed short-term growth in terms of revenue, with 42% saying that’s the key measurement. But, in the longer term, they are looking more to profit (30%) and market share (26%</a:t>
            </a:r>
            <a:r>
              <a:rPr lang="en-US" sz="1100" b="1" i="0" u="none" strike="noStrike" dirty="0">
                <a:effectLst/>
              </a:rPr>
              <a:t>) </a:t>
            </a:r>
            <a:r>
              <a:rPr lang="en-US" sz="1100" b="0" i="0" u="none" strike="noStrike" dirty="0">
                <a:effectLst/>
              </a:rPr>
              <a:t>as the most significant metric.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b="0" dirty="0">
              <a:effectLst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100" b="0" dirty="0">
                <a:effectLst/>
              </a:rPr>
            </a:br>
            <a:r>
              <a:rPr lang="en-US" sz="1100" b="1" i="0" u="none" strike="noStrike" dirty="0">
                <a:effectLst/>
              </a:rPr>
              <a:t>New products and customers lead the way to growth.</a:t>
            </a:r>
            <a:endParaRPr lang="en-US" sz="1100" b="0" dirty="0">
              <a:effectLst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dirty="0">
                <a:effectLst/>
              </a:rPr>
              <a:t>Respondents prioritized adding new products or services, expanding the customer base and improving operational efficiencies as their top three growth strategies. </a:t>
            </a:r>
            <a:r>
              <a:rPr lang="en-US" sz="1100" dirty="0"/>
              <a:t>This is </a:t>
            </a:r>
            <a:r>
              <a:rPr lang="en-US" sz="1100" b="0" i="0" u="none" strike="noStrike" dirty="0">
                <a:effectLst/>
              </a:rPr>
              <a:t>notable because organizations are prioritizing investing in growth rather than relying only on cost cutting to do the job. Nor are they depending on passing on price</a:t>
            </a:r>
            <a:r>
              <a:rPr lang="en-US" sz="1100" dirty="0"/>
              <a:t> increases; respondents ranked that strategy seventh.</a:t>
            </a:r>
            <a:endParaRPr lang="en-US" sz="11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30994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0DA99B-DB58-64C6-4667-D033D01E5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699542"/>
            <a:ext cx="7886700" cy="550961"/>
          </a:xfrm>
        </p:spPr>
        <p:txBody>
          <a:bodyPr/>
          <a:lstStyle/>
          <a:p>
            <a:r>
              <a:rPr lang="en-US" dirty="0">
                <a:latin typeface="+mn-lt"/>
              </a:rPr>
              <a:t>Executive summary</a:t>
            </a:r>
            <a:endParaRPr lang="en-GB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ED3017-55DB-0F5B-6AE7-EB6B9954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17518C5-644F-D355-4E42-CBD858951D2A}"/>
              </a:ext>
            </a:extLst>
          </p:cNvPr>
          <p:cNvSpPr txBox="1">
            <a:spLocks/>
          </p:cNvSpPr>
          <p:nvPr/>
        </p:nvSpPr>
        <p:spPr>
          <a:xfrm>
            <a:off x="467544" y="1432098"/>
            <a:ext cx="8058150" cy="326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b="1" dirty="0"/>
              <a:t>Talent, recession, inflation: the biggest blockers.</a:t>
            </a:r>
            <a:br>
              <a:rPr lang="en-US" sz="1100" b="1" dirty="0"/>
            </a:br>
            <a:r>
              <a:rPr lang="en-US" sz="1100" dirty="0"/>
              <a:t>We asked our members to rank the topics that were preventing them from getting to growth. Some two-thirds of them named the talent shortage, the looming recession, and inflation as the top barriers—far ahead of supply chain delays, geopolitics, and material shortages.</a:t>
            </a:r>
            <a:endParaRPr lang="en-US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en-US" sz="1100" b="1" dirty="0"/>
            </a:br>
            <a:r>
              <a:rPr lang="en-US" sz="1100" b="1" dirty="0"/>
              <a:t>Tech and talent: the biggest drivers.</a:t>
            </a: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Advances in technology, our members believe, will be the most significant accelerator of growth, with 59% ranking that first. In second place, with 54% citing it as a top driver, was an easing of the talent shortage. The fact that the shortage is also seen as a top obstacle to growth shows that there is no consensus on whether the pressure has lessened.</a:t>
            </a:r>
            <a:br>
              <a:rPr lang="en-US" sz="1100" dirty="0"/>
            </a:br>
            <a:br>
              <a:rPr lang="en-US" sz="1100" dirty="0"/>
            </a:br>
            <a:r>
              <a:rPr lang="en-US" sz="1100" b="1" dirty="0"/>
              <a:t>The customer still comes first.</a:t>
            </a:r>
            <a:br>
              <a:rPr lang="en-US" sz="1100" dirty="0"/>
            </a:br>
            <a:r>
              <a:rPr lang="en-US" sz="1100" dirty="0"/>
              <a:t>Both in the short and the long term, the customer is the primary stakeholder when making decisions relating to growth. This is a shift from previous research that indicated that employees had taken over as the key stakeholder, suggesting a reversion to typical business perspectives. In the long term, respondents placed more emphasis on boards and investors and less on employees.</a:t>
            </a:r>
            <a:br>
              <a:rPr lang="en-US" sz="1100" dirty="0"/>
            </a:br>
            <a:endParaRPr lang="en-US" sz="11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100" b="1" dirty="0"/>
              <a:t>ESG recedes as a factor.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/>
              <a:t>Both the growth opportunities of ESG and the complications that new regulations create have been hot topics of discussion among our members. But only 6% said regulations were a top obstacle, and only 30% looked to demand for sustainable products as a growth driver.</a:t>
            </a:r>
          </a:p>
        </p:txBody>
      </p:sp>
    </p:spTree>
    <p:extLst>
      <p:ext uri="{BB962C8B-B14F-4D97-AF65-F5344CB8AC3E}">
        <p14:creationId xmlns:p14="http://schemas.microsoft.com/office/powerpoint/2010/main" val="2053698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4660"/>
            <a:ext cx="8229600" cy="500344"/>
          </a:xfrm>
        </p:spPr>
        <p:txBody>
          <a:bodyPr>
            <a:normAutofit/>
          </a:bodyPr>
          <a:lstStyle/>
          <a:p>
            <a:pPr rtl="0">
              <a:spcBef>
                <a:spcPts val="1800"/>
              </a:spcBef>
              <a:spcAft>
                <a:spcPts val="600"/>
              </a:spcAft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+mn-lt"/>
              </a:rPr>
              <a:t>Leaders are surprisingly optimistic. </a:t>
            </a:r>
            <a:endParaRPr lang="en-GB" b="1" dirty="0"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897E0-818C-BAF8-6771-7B504CD884C3}"/>
              </a:ext>
            </a:extLst>
          </p:cNvPr>
          <p:cNvSpPr txBox="1"/>
          <p:nvPr/>
        </p:nvSpPr>
        <p:spPr>
          <a:xfrm>
            <a:off x="5868144" y="1563688"/>
            <a:ext cx="2818655" cy="830997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72% of respondents rated their company’s growth prospects as “good” or “excellent” in the short term, while 91% said the same about the long term.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6D134-216A-16C2-B371-E21400BEA57A}"/>
              </a:ext>
            </a:extLst>
          </p:cNvPr>
          <p:cNvSpPr txBox="1"/>
          <p:nvPr/>
        </p:nvSpPr>
        <p:spPr>
          <a:xfrm>
            <a:off x="457198" y="438436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n=196</a:t>
            </a:r>
            <a:endParaRPr lang="en-GB" sz="1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8120855-B2E6-4ED3-1501-CEBE6B3FA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277678"/>
              </p:ext>
            </p:extLst>
          </p:nvPr>
        </p:nvGraphicFramePr>
        <p:xfrm>
          <a:off x="457198" y="1395434"/>
          <a:ext cx="4849255" cy="292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9632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04660"/>
            <a:ext cx="8229600" cy="500344"/>
          </a:xfrm>
        </p:spPr>
        <p:txBody>
          <a:bodyPr>
            <a:noAutofit/>
          </a:bodyPr>
          <a:lstStyle/>
          <a:p>
            <a:pPr rtl="0">
              <a:spcBef>
                <a:spcPts val="1800"/>
              </a:spcBef>
              <a:spcAft>
                <a:spcPts val="60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Revenue is the main short-term growth metric.</a:t>
            </a:r>
            <a:endParaRPr lang="en-GB" sz="3200" b="1" dirty="0"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897E0-818C-BAF8-6771-7B504CD884C3}"/>
              </a:ext>
            </a:extLst>
          </p:cNvPr>
          <p:cNvSpPr txBox="1"/>
          <p:nvPr/>
        </p:nvSpPr>
        <p:spPr>
          <a:xfrm>
            <a:off x="5796136" y="1563688"/>
            <a:ext cx="2890663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42% of respondents highlighted increased revenue as their primary definition of short-term growth. The figure fell to 26% over the long term, with increased profit and market share becoming more significant.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C6D134-216A-16C2-B371-E21400BEA57A}"/>
              </a:ext>
            </a:extLst>
          </p:cNvPr>
          <p:cNvSpPr txBox="1"/>
          <p:nvPr/>
        </p:nvSpPr>
        <p:spPr>
          <a:xfrm>
            <a:off x="457198" y="438436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n=219</a:t>
            </a:r>
            <a:endParaRPr lang="en-GB" sz="1000" dirty="0"/>
          </a:p>
        </p:txBody>
      </p:sp>
      <p:graphicFrame>
        <p:nvGraphicFramePr>
          <p:cNvPr id="4" name="Google Shape;608;p7">
            <a:extLst>
              <a:ext uri="{FF2B5EF4-FFF2-40B4-BE49-F238E27FC236}">
                <a16:creationId xmlns:a16="http://schemas.microsoft.com/office/drawing/2014/main" id="{96DE0E18-FDA1-EA2C-94B9-2ECF52A2ED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629575"/>
              </p:ext>
            </p:extLst>
          </p:nvPr>
        </p:nvGraphicFramePr>
        <p:xfrm>
          <a:off x="323528" y="1395125"/>
          <a:ext cx="5256584" cy="2832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50521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+mn-lt"/>
              </a:rPr>
              <a:t>New products and customers lead the way to growth.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8AB4C0-2C43-6B4C-4DC1-DA21AF421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97686"/>
              </p:ext>
            </p:extLst>
          </p:nvPr>
        </p:nvGraphicFramePr>
        <p:xfrm>
          <a:off x="539552" y="2025073"/>
          <a:ext cx="3096344" cy="2285325"/>
        </p:xfrm>
        <a:graphic>
          <a:graphicData uri="http://schemas.openxmlformats.org/drawingml/2006/table">
            <a:tbl>
              <a:tblPr/>
              <a:tblGrid>
                <a:gridCol w="601718">
                  <a:extLst>
                    <a:ext uri="{9D8B030D-6E8A-4147-A177-3AD203B41FA5}">
                      <a16:colId xmlns:a16="http://schemas.microsoft.com/office/drawing/2014/main" val="154329122"/>
                    </a:ext>
                  </a:extLst>
                </a:gridCol>
                <a:gridCol w="2494626">
                  <a:extLst>
                    <a:ext uri="{9D8B030D-6E8A-4147-A177-3AD203B41FA5}">
                      <a16:colId xmlns:a16="http://schemas.microsoft.com/office/drawing/2014/main" val="1082927855"/>
                    </a:ext>
                  </a:extLst>
                </a:gridCol>
              </a:tblGrid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Rank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50" b="0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Strategy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2541096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 product or service development.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94038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Expanding the customer base.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544344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Improved operational efficiencies.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117127"/>
                  </a:ext>
                </a:extLst>
              </a:tr>
              <a:tr h="229809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Existing product or service improvements.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743895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Digital transformation.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502092"/>
                  </a:ext>
                </a:extLst>
              </a:tr>
              <a:tr h="208437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Mergers, acquisitions, and partnerships.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881719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New pricing strategies.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4424522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Adding new capacity.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73145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Venture investing.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525782"/>
                  </a:ext>
                </a:extLst>
              </a:tr>
              <a:tr h="205231">
                <a:tc>
                  <a:txBody>
                    <a:bodyPr/>
                    <a:lstStyle/>
                    <a:p>
                      <a:pPr algn="ctr" fontAlgn="b"/>
                      <a:r>
                        <a:rPr lang="en-GB" sz="950" b="0" i="0" u="none" strike="noStrike" baseline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Other.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513914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D77CC41-2D1B-3387-2226-A4360885C195}"/>
              </a:ext>
            </a:extLst>
          </p:cNvPr>
          <p:cNvSpPr txBox="1"/>
          <p:nvPr/>
        </p:nvSpPr>
        <p:spPr>
          <a:xfrm>
            <a:off x="457199" y="1485756"/>
            <a:ext cx="4690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Please rank the following strategies in order of their importance to your company's short-term (one- to three-year) growth plans:</a:t>
            </a:r>
            <a:endParaRPr lang="en-GB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60F161-C42E-8CB2-8EAE-95E609B4EA6B}"/>
              </a:ext>
            </a:extLst>
          </p:cNvPr>
          <p:cNvSpPr txBox="1"/>
          <p:nvPr/>
        </p:nvSpPr>
        <p:spPr>
          <a:xfrm>
            <a:off x="6012160" y="1563638"/>
            <a:ext cx="2674639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Respondents ranked new product or service developments as their top growth strategy, followed by expanding the customer base and improved operational efficiencies.</a:t>
            </a:r>
            <a:endParaRPr lang="en-GB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4CC224-37DF-E45E-4E44-99DEA3220412}"/>
              </a:ext>
            </a:extLst>
          </p:cNvPr>
          <p:cNvSpPr txBox="1"/>
          <p:nvPr/>
        </p:nvSpPr>
        <p:spPr>
          <a:xfrm>
            <a:off x="457198" y="438436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n=218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85494352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100" b="0" i="0" u="none" strike="noStrike" dirty="0">
                <a:solidFill>
                  <a:srgbClr val="000000"/>
                </a:solidFill>
                <a:effectLst/>
                <a:latin typeface="+mn-lt"/>
              </a:rPr>
              <a:t>Talent, recession, inflation: the biggest blockers.</a:t>
            </a:r>
            <a:endParaRPr lang="en-US" sz="31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274C2D-CB77-8B1C-BCEC-51ACD7AE7653}"/>
              </a:ext>
            </a:extLst>
          </p:cNvPr>
          <p:cNvSpPr txBox="1"/>
          <p:nvPr/>
        </p:nvSpPr>
        <p:spPr>
          <a:xfrm>
            <a:off x="6228184" y="1558822"/>
            <a:ext cx="2568031" cy="10156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At least two-thirds of respondents highlighted talent and labor shortages, the threat of recession, and inflation as their main barriers to growth.</a:t>
            </a:r>
            <a:endParaRPr lang="en-US" sz="12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C3858D-0114-4FBB-C08F-AB69E4A33121}"/>
              </a:ext>
            </a:extLst>
          </p:cNvPr>
          <p:cNvSpPr txBox="1"/>
          <p:nvPr/>
        </p:nvSpPr>
        <p:spPr>
          <a:xfrm>
            <a:off x="457198" y="438436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n=218</a:t>
            </a:r>
            <a:endParaRPr lang="en-GB" sz="1000" dirty="0"/>
          </a:p>
        </p:txBody>
      </p:sp>
      <p:graphicFrame>
        <p:nvGraphicFramePr>
          <p:cNvPr id="6" name="Google Shape;778;p23">
            <a:extLst>
              <a:ext uri="{FF2B5EF4-FFF2-40B4-BE49-F238E27FC236}">
                <a16:creationId xmlns:a16="http://schemas.microsoft.com/office/drawing/2014/main" id="{247992F9-C4A2-E18E-AD16-D082A97EC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364031"/>
              </p:ext>
            </p:extLst>
          </p:nvPr>
        </p:nvGraphicFramePr>
        <p:xfrm>
          <a:off x="448845" y="1404556"/>
          <a:ext cx="5431315" cy="300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80350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+mn-lt"/>
              </a:rPr>
              <a:t>Tech and talent: the biggest drivers.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BF1964-B06D-F350-F0B9-E9C8F5B817C4}"/>
              </a:ext>
            </a:extLst>
          </p:cNvPr>
          <p:cNvSpPr txBox="1"/>
          <p:nvPr/>
        </p:nvSpPr>
        <p:spPr>
          <a:xfrm>
            <a:off x="6228184" y="1563638"/>
            <a:ext cx="2458615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Advances in technology and an easing of the talent shortage represented the most significant external growth accelerators, according to 59% and 54% of respondents, respectively. </a:t>
            </a:r>
            <a:endParaRPr lang="en-US" sz="1200" b="0" dirty="0"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1A8B8C-FF10-A93F-124A-FF869F34AA4B}"/>
              </a:ext>
            </a:extLst>
          </p:cNvPr>
          <p:cNvSpPr txBox="1"/>
          <p:nvPr/>
        </p:nvSpPr>
        <p:spPr>
          <a:xfrm>
            <a:off x="457198" y="438436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n=218</a:t>
            </a:r>
          </a:p>
        </p:txBody>
      </p:sp>
      <p:graphicFrame>
        <p:nvGraphicFramePr>
          <p:cNvPr id="6" name="Google Shape;826;p29">
            <a:extLst>
              <a:ext uri="{FF2B5EF4-FFF2-40B4-BE49-F238E27FC236}">
                <a16:creationId xmlns:a16="http://schemas.microsoft.com/office/drawing/2014/main" id="{A5F8E8B8-3E0F-FDE0-A552-D48176F45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034403"/>
              </p:ext>
            </p:extLst>
          </p:nvPr>
        </p:nvGraphicFramePr>
        <p:xfrm>
          <a:off x="457198" y="1393319"/>
          <a:ext cx="5626970" cy="2906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704903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B70B26-BD11-4DB0-AAFB-10A2192B4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>
              <a:spcBef>
                <a:spcPts val="1800"/>
              </a:spcBef>
              <a:spcAft>
                <a:spcPts val="600"/>
              </a:spcAft>
            </a:pPr>
            <a:r>
              <a:rPr lang="en-US" b="0" i="0" u="none" strike="noStrike" dirty="0">
                <a:effectLst/>
                <a:latin typeface="+mn-lt"/>
              </a:rPr>
              <a:t>The customer still comes first.</a:t>
            </a:r>
            <a:endParaRPr lang="en-US" b="1" dirty="0">
              <a:effectLst/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DD4A9A-1FE2-FB1F-7FA0-255922FFC680}"/>
              </a:ext>
            </a:extLst>
          </p:cNvPr>
          <p:cNvSpPr txBox="1"/>
          <p:nvPr/>
        </p:nvSpPr>
        <p:spPr>
          <a:xfrm>
            <a:off x="6012160" y="1563638"/>
            <a:ext cx="2674639" cy="120032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</a:rPr>
              <a:t>53% of respondents said customers are the most important stakeholders when making decisions around growth in the short term. The figure fell to 45% in the long term, while investors and boards took on more importance.</a:t>
            </a:r>
            <a:endParaRPr lang="en-GB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77E58A-EA40-8561-BE42-E566E2E35A12}"/>
              </a:ext>
            </a:extLst>
          </p:cNvPr>
          <p:cNvSpPr txBox="1"/>
          <p:nvPr/>
        </p:nvSpPr>
        <p:spPr>
          <a:xfrm>
            <a:off x="457199" y="4515966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n=210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8CC47AC-AE92-910C-FE3C-CC8962721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222389"/>
              </p:ext>
            </p:extLst>
          </p:nvPr>
        </p:nvGraphicFramePr>
        <p:xfrm>
          <a:off x="457199" y="1419622"/>
          <a:ext cx="533893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18035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GTG Custom Colors 2">
      <a:dk1>
        <a:srgbClr val="082241"/>
      </a:dk1>
      <a:lt1>
        <a:srgbClr val="FFFFFF"/>
      </a:lt1>
      <a:dk2>
        <a:srgbClr val="082241"/>
      </a:dk2>
      <a:lt2>
        <a:srgbClr val="FFFFFF"/>
      </a:lt2>
      <a:accent1>
        <a:srgbClr val="082241"/>
      </a:accent1>
      <a:accent2>
        <a:srgbClr val="006393"/>
      </a:accent2>
      <a:accent3>
        <a:srgbClr val="618EB3"/>
      </a:accent3>
      <a:accent4>
        <a:srgbClr val="8FABC8"/>
      </a:accent4>
      <a:accent5>
        <a:srgbClr val="C1CEDF"/>
      </a:accent5>
      <a:accent6>
        <a:srgbClr val="DDE3EC"/>
      </a:accent6>
      <a:hlink>
        <a:srgbClr val="AFDDD1"/>
      </a:hlink>
      <a:folHlink>
        <a:srgbClr val="BEBDB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ales and Marketing Documents Content Type" ma:contentTypeID="0x01010036118BF251209A4CA42196A4C2C9ABA00044F5302AF70EA143B2E01B33B4434DB7" ma:contentTypeVersion="15" ma:contentTypeDescription="" ma:contentTypeScope="" ma:versionID="affddd422a82fd9c654721df6a635297">
  <xsd:schema xmlns:xsd="http://www.w3.org/2001/XMLSchema" xmlns:xs="http://www.w3.org/2001/XMLSchema" xmlns:p="http://schemas.microsoft.com/office/2006/metadata/properties" xmlns:ns1="http://schemas.microsoft.com/sharepoint/v3" xmlns:ns2="ac443db5-1811-417e-bfdf-61f9a3728221" xmlns:ns3="63ea13cc-e74e-4d33-abe6-b5cdc01d9639" xmlns:ns4="cea7301b-98a6-4708-91df-dd66fbf5d5c2" targetNamespace="http://schemas.microsoft.com/office/2006/metadata/properties" ma:root="true" ma:fieldsID="7d6e768e2ba90eb3ed2077c373396195" ns1:_="" ns2:_="" ns3:_="" ns4:_="">
    <xsd:import namespace="http://schemas.microsoft.com/sharepoint/v3"/>
    <xsd:import namespace="ac443db5-1811-417e-bfdf-61f9a3728221"/>
    <xsd:import namespace="63ea13cc-e74e-4d33-abe6-b5cdc01d9639"/>
    <xsd:import namespace="cea7301b-98a6-4708-91df-dd66fbf5d5c2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3:o4b5841f0c884b37b7bf931ceaf87135" minOccurs="0"/>
                <xsd:element ref="ns1:PublishingStartDate" minOccurs="0"/>
                <xsd:element ref="ns1:PublishingExpirationDate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43db5-1811-417e-bfdf-61f9a372822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de574272-aace-4539-961e-e6d65101c5e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355c7af-a582-4c52-915e-a5aeb0663c8a}" ma:internalName="TaxCatchAll" ma:showField="CatchAllData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355c7af-a582-4c52-915e-a5aeb0663c8a}" ma:internalName="TaxCatchAllLabel" ma:readOnly="true" ma:showField="CatchAllDataLabel" ma:web="ac443db5-1811-417e-bfdf-61f9a37282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a13cc-e74e-4d33-abe6-b5cdc01d9639" elementFormDefault="qualified">
    <xsd:import namespace="http://schemas.microsoft.com/office/2006/documentManagement/types"/>
    <xsd:import namespace="http://schemas.microsoft.com/office/infopath/2007/PartnerControls"/>
    <xsd:element name="o4b5841f0c884b37b7bf931ceaf87135" ma:index="12" nillable="true" ma:taxonomy="true" ma:internalName="o4b5841f0c884b37b7bf931ceaf87135" ma:taxonomyFieldName="Sales_x0020_and_x0020_Marketing_x0020_Topic" ma:displayName="Sales and Marketing Topic" ma:default="" ma:fieldId="{84b5841f-0c88-4b37-b7bf-931ceaf87135}" ma:sspId="de574272-aace-4539-961e-e6d65101c5e9" ma:termSetId="39662f9e-a00f-4869-ad11-4107c4465bd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6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7301b-98a6-4708-91df-dd66fbf5d5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4b5841f0c884b37b7bf931ceaf87135 xmlns="63ea13cc-e74e-4d33-abe6-b5cdc01d9639">
      <Terms xmlns="http://schemas.microsoft.com/office/infopath/2007/PartnerControls"/>
    </o4b5841f0c884b37b7bf931ceaf87135>
    <TaxCatchAll xmlns="ac443db5-1811-417e-bfdf-61f9a3728221"/>
    <PublishingExpirationDate xmlns="http://schemas.microsoft.com/sharepoint/v3" xsi:nil="true"/>
    <TaxKeywordTaxHTField xmlns="ac443db5-1811-417e-bfdf-61f9a3728221">
      <Terms xmlns="http://schemas.microsoft.com/office/infopath/2007/PartnerControls"/>
    </TaxKeywordTaxHTField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05A8A7-7DFA-44D1-9B8E-071157663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443db5-1811-417e-bfdf-61f9a3728221"/>
    <ds:schemaRef ds:uri="63ea13cc-e74e-4d33-abe6-b5cdc01d9639"/>
    <ds:schemaRef ds:uri="cea7301b-98a6-4708-91df-dd66fbf5d5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C77B8-BE18-419C-B6F9-0D6AE9750119}">
  <ds:schemaRefs>
    <ds:schemaRef ds:uri="http://purl.org/dc/dcmitype/"/>
    <ds:schemaRef ds:uri="cea7301b-98a6-4708-91df-dd66fbf5d5c2"/>
    <ds:schemaRef ds:uri="http://schemas.microsoft.com/office/2006/metadata/properties"/>
    <ds:schemaRef ds:uri="http://schemas.microsoft.com/sharepoint/v3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63ea13cc-e74e-4d33-abe6-b5cdc01d9639"/>
    <ds:schemaRef ds:uri="ac443db5-1811-417e-bfdf-61f9a3728221"/>
  </ds:schemaRefs>
</ds:datastoreItem>
</file>

<file path=customXml/itemProps3.xml><?xml version="1.0" encoding="utf-8"?>
<ds:datastoreItem xmlns:ds="http://schemas.openxmlformats.org/officeDocument/2006/customXml" ds:itemID="{E50ED570-48EF-46D1-86B5-14EAAD764E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949</Words>
  <Application>Microsoft Office PowerPoint</Application>
  <PresentationFormat>On-screen Show (16:9)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Franklin Gothic Medium</vt:lpstr>
      <vt:lpstr>Franklin Gothic Book</vt:lpstr>
      <vt:lpstr>Arial</vt:lpstr>
      <vt:lpstr>Roboto Light</vt:lpstr>
      <vt:lpstr>Office Theme</vt:lpstr>
      <vt:lpstr>PowerPoint Presentation</vt:lpstr>
      <vt:lpstr>Executive summary</vt:lpstr>
      <vt:lpstr>Executive summary</vt:lpstr>
      <vt:lpstr>Leaders are surprisingly optimistic. </vt:lpstr>
      <vt:lpstr>Revenue is the main short-term growth metric.</vt:lpstr>
      <vt:lpstr>New products and customers lead the way to growth.</vt:lpstr>
      <vt:lpstr>Talent, recession, inflation: the biggest blockers.</vt:lpstr>
      <vt:lpstr>Tech and talent: the biggest drivers.</vt:lpstr>
      <vt:lpstr>The customer still comes first.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Carrie James</dc:creator>
  <cp:lastModifiedBy>Harry John</cp:lastModifiedBy>
  <cp:revision>65</cp:revision>
  <dcterms:created xsi:type="dcterms:W3CDTF">2016-04-06T15:43:46Z</dcterms:created>
  <dcterms:modified xsi:type="dcterms:W3CDTF">2022-12-08T17:16:08Z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0x01010036118BF251209A4CA42196A4C2C9ABA00044F5302AF70EA143B2E01B33B4434DB7</vt:lpwstr>
  </property>
  <property fmtid="{D5CDD505-2E9C-101B-9397-08002B2CF9AE}" pid="3" name="TaxKeyword">
    <vt:lpwstr/>
  </property>
  <property fmtid="{D5CDD505-2E9C-101B-9397-08002B2CF9AE}" pid="4" name="Sales and Marketing Topic">
    <vt:lpwstr/>
  </property>
  <property fmtid="{D5CDD505-2E9C-101B-9397-08002B2CF9AE}" pid="5" name="AuthorIds_UIVersion_512">
    <vt:lpwstr>47</vt:lpwstr>
  </property>
</Properties>
</file>