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autoCompressPictures="0">
  <p:sldMasterIdLst>
    <p:sldMasterId id="2147483803" r:id="rId4"/>
  </p:sldMasterIdLst>
  <p:notesMasterIdLst>
    <p:notesMasterId r:id="rId15"/>
  </p:notesMasterIdLst>
  <p:handoutMasterIdLst>
    <p:handoutMasterId r:id="rId16"/>
  </p:handoutMasterIdLst>
  <p:sldIdLst>
    <p:sldId id="2141410545" r:id="rId5"/>
    <p:sldId id="2141410546" r:id="rId6"/>
    <p:sldId id="2141410547" r:id="rId7"/>
    <p:sldId id="2141410548" r:id="rId8"/>
    <p:sldId id="2141410549" r:id="rId9"/>
    <p:sldId id="2141410550" r:id="rId10"/>
    <p:sldId id="2141410551" r:id="rId11"/>
    <p:sldId id="2141410552" r:id="rId12"/>
    <p:sldId id="2141410553" r:id="rId13"/>
    <p:sldId id="2141410554" r:id="rId14"/>
  </p:sldIdLst>
  <p:sldSz cx="9144000" cy="5143500" type="screen16x9"/>
  <p:notesSz cx="6858000" cy="9144000"/>
  <p:embeddedFontLst>
    <p:embeddedFont>
      <p:font typeface="Franklin Gothic Book" panose="020B0503020102020204" pitchFamily="34" charset="0"/>
      <p:regular r:id="rId17"/>
      <p:italic r:id="rId18"/>
    </p:embeddedFont>
    <p:embeddedFont>
      <p:font typeface="Roboto Light" panose="02000000000000000000" pitchFamily="2" charset="0"/>
      <p:regular r:id="rId19"/>
      <p: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5" userDrawn="1">
          <p15:clr>
            <a:srgbClr val="A4A3A4"/>
          </p15:clr>
        </p15:guide>
        <p15:guide id="2" pos="36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oke England Lee" initials="BEL" lastIdx="5" clrIdx="0"/>
  <p:cmAuthor id="2" name="mott.kendal@gmail.com" initials="m" lastIdx="5" clrIdx="1"/>
  <p:cmAuthor id="3" name="Steve Budd" initials="SB" lastIdx="10" clrIdx="2">
    <p:extLst>
      <p:ext uri="{19B8F6BF-5375-455C-9EA6-DF929625EA0E}">
        <p15:presenceInfo xmlns:p15="http://schemas.microsoft.com/office/powerpoint/2012/main" userId="S-1-5-21-64690814-2474331639-2337774507-1206" providerId="AD"/>
      </p:ext>
    </p:extLst>
  </p:cmAuthor>
  <p:cmAuthor id="4" name="Kimberley Wadsworth" initials="KW" lastIdx="3" clrIdx="3">
    <p:extLst>
      <p:ext uri="{19B8F6BF-5375-455C-9EA6-DF929625EA0E}">
        <p15:presenceInfo xmlns:p15="http://schemas.microsoft.com/office/powerpoint/2012/main" userId="S::K.Wadsworth@procurementleaders.com::acfa17c4-b4da-4617-ad95-d1a0c5718a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07E26"/>
    <a:srgbClr val="000000"/>
    <a:srgbClr val="666666"/>
    <a:srgbClr val="008E7F"/>
    <a:srgbClr val="B19F66"/>
    <a:srgbClr val="E03A42"/>
    <a:srgbClr val="B3B7BC"/>
    <a:srgbClr val="F9F9F9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5"/>
    <p:restoredTop sz="95226" autoAdjust="0"/>
  </p:normalViewPr>
  <p:slideViewPr>
    <p:cSldViewPr>
      <p:cViewPr varScale="1">
        <p:scale>
          <a:sx n="165" d="100"/>
          <a:sy n="165" d="100"/>
        </p:scale>
        <p:origin x="752" y="184"/>
      </p:cViewPr>
      <p:guideLst>
        <p:guide orient="horz" pos="985"/>
        <p:guide pos="36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SurveyCalculator_GettingtoGrowth2022.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SurveyCalculator_GettingtoGrowth2022.v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SurveyCalculator_GettingtoGrowth2022.v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SurveyCalculator_GettingtoGrowth2022.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SurveyCalculator_GettingtoGrowth2022.v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SurveyCalculator_GettingtoGrowth2022.v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SurveyCalculator_GettingtoGrowth2022.v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2022\Getting%20to%20growth\SurveyCalculator_GettingtoGrowth2022.v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do you rate your company's short-term (1-3 year) growth prospects?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Outlook!$AE$23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Outlook!$AE$24:$AE$25</c:f>
              <c:numCache>
                <c:formatCode>0%</c:formatCode>
                <c:ptCount val="2"/>
                <c:pt idx="0">
                  <c:v>3.7037037037037035E-2</c:v>
                </c:pt>
                <c:pt idx="1">
                  <c:v>0.20915032679738563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2-4696-A6BE-C59D09E7FBD0}"/>
            </c:ext>
          </c:extLst>
        </c:ser>
        <c:ser>
          <c:idx val="1"/>
          <c:order val="1"/>
          <c:tx>
            <c:strRef>
              <c:f>Outlook!$AF$23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Outlook!$AF$24:$AF$25</c:f>
              <c:numCache>
                <c:formatCode>0%</c:formatCode>
                <c:ptCount val="2"/>
                <c:pt idx="0">
                  <c:v>0.62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B2-4696-A6BE-C59D09E7FBD0}"/>
            </c:ext>
          </c:extLst>
        </c:ser>
        <c:ser>
          <c:idx val="2"/>
          <c:order val="2"/>
          <c:tx>
            <c:strRef>
              <c:f>Outlook!$AG$23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Outlook!$AG$24:$AG$25</c:f>
              <c:numCache>
                <c:formatCode>0%</c:formatCode>
                <c:ptCount val="2"/>
                <c:pt idx="0">
                  <c:v>0.29629629629629628</c:v>
                </c:pt>
                <c:pt idx="1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2-4696-A6BE-C59D09E7FBD0}"/>
            </c:ext>
          </c:extLst>
        </c:ser>
        <c:ser>
          <c:idx val="3"/>
          <c:order val="3"/>
          <c:tx>
            <c:strRef>
              <c:f>Outlook!$AH$23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Outlook!$AH$24:$AH$25</c:f>
              <c:numCache>
                <c:formatCode>0%</c:formatCode>
                <c:ptCount val="2"/>
                <c:pt idx="0">
                  <c:v>3.7037037037037035E-2</c:v>
                </c:pt>
                <c:pt idx="1">
                  <c:v>2.6143790849673203E-2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B2-4696-A6BE-C59D09E7FBD0}"/>
            </c:ext>
          </c:extLst>
        </c:ser>
        <c:ser>
          <c:idx val="4"/>
          <c:order val="4"/>
          <c:tx>
            <c:strRef>
              <c:f>Outlook!$AI$23</c:f>
              <c:strCache>
                <c:ptCount val="1"/>
                <c:pt idx="0">
                  <c:v>Extremely 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7777777777777779E-3"/>
                  <c:y val="-0.106481481481481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B2-4696-A6BE-C59D09E7FB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Outlook!$AI$24:$AI$25</c:f>
              <c:numCache>
                <c:formatCode>0%</c:formatCode>
                <c:ptCount val="2"/>
                <c:pt idx="1">
                  <c:v>6.5359477124183009E-3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7B2-4696-A6BE-C59D09E7FBD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14922384"/>
        <c:axId val="1914924464"/>
      </c:barChart>
      <c:catAx>
        <c:axId val="191492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924464"/>
        <c:crosses val="autoZero"/>
        <c:auto val="1"/>
        <c:lblAlgn val="ctr"/>
        <c:lblOffset val="100"/>
        <c:noMultiLvlLbl val="0"/>
      </c:catAx>
      <c:valAx>
        <c:axId val="191492446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92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do you rate your company's long-term (3-5 years) growth prospects?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Outlook!$BK$23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Outlook!$BJ$24:$BJ$25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Outlook!$BK$24:$BK$25</c:f>
              <c:numCache>
                <c:formatCode>0%</c:formatCode>
                <c:ptCount val="2"/>
                <c:pt idx="0">
                  <c:v>0.37037037037037035</c:v>
                </c:pt>
                <c:pt idx="1">
                  <c:v>0.49342105263157893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5F-453A-8F4C-F1974A3BC73C}"/>
            </c:ext>
          </c:extLst>
        </c:ser>
        <c:ser>
          <c:idx val="1"/>
          <c:order val="1"/>
          <c:tx>
            <c:strRef>
              <c:f>Outlook!$BL$23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Outlook!$BJ$24:$BJ$25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Outlook!$BL$24:$BL$25</c:f>
              <c:numCache>
                <c:formatCode>0%</c:formatCode>
                <c:ptCount val="2"/>
                <c:pt idx="0">
                  <c:v>0.51851851851851849</c:v>
                </c:pt>
                <c:pt idx="1">
                  <c:v>0.42763157894736842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5F-453A-8F4C-F1974A3BC73C}"/>
            </c:ext>
          </c:extLst>
        </c:ser>
        <c:ser>
          <c:idx val="2"/>
          <c:order val="2"/>
          <c:tx>
            <c:strRef>
              <c:f>Outlook!$BM$23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Outlook!$BJ$24:$BJ$25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Outlook!$BM$24:$BM$25</c:f>
              <c:numCache>
                <c:formatCode>0%</c:formatCode>
                <c:ptCount val="2"/>
                <c:pt idx="0">
                  <c:v>0.1111111111111111</c:v>
                </c:pt>
                <c:pt idx="1">
                  <c:v>7.2368421052631582E-2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5F-453A-8F4C-F1974A3BC73C}"/>
            </c:ext>
          </c:extLst>
        </c:ser>
        <c:ser>
          <c:idx val="3"/>
          <c:order val="3"/>
          <c:tx>
            <c:strRef>
              <c:f>Outlook!$BN$23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185067526415994E-16"/>
                  <c:y val="-0.1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5F-453A-8F4C-F1974A3BC7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Outlook!$BJ$24:$BJ$25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Outlook!$BN$24:$BN$25</c:f>
              <c:numCache>
                <c:formatCode>0%</c:formatCode>
                <c:ptCount val="2"/>
                <c:pt idx="1">
                  <c:v>6.5789473684210523E-3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5F-453A-8F4C-F1974A3BC73C}"/>
            </c:ext>
          </c:extLst>
        </c:ser>
        <c:ser>
          <c:idx val="4"/>
          <c:order val="4"/>
          <c:tx>
            <c:strRef>
              <c:f>Outlook!$BO$23</c:f>
              <c:strCache>
                <c:ptCount val="1"/>
                <c:pt idx="0">
                  <c:v>Extremely 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Outlook!$BJ$24:$BJ$25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Outlook!$BO$24:$BO$25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D65F-453A-8F4C-F1974A3BC73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86051184"/>
        <c:axId val="1886052432"/>
      </c:barChart>
      <c:catAx>
        <c:axId val="188605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052432"/>
        <c:crosses val="autoZero"/>
        <c:auto val="1"/>
        <c:lblAlgn val="ctr"/>
        <c:lblOffset val="100"/>
        <c:noMultiLvlLbl val="0"/>
      </c:catAx>
      <c:valAx>
        <c:axId val="18860524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05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does your company primarily define growth in the short term (next 1-3 years)?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'ST growth'!$AE$23</c:f>
              <c:strCache>
                <c:ptCount val="1"/>
                <c:pt idx="0">
                  <c:v>Increased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'ST growth'!$AE$24:$AE$25</c:f>
              <c:numCache>
                <c:formatCode>0%</c:formatCode>
                <c:ptCount val="2"/>
                <c:pt idx="0">
                  <c:v>0.37037037037037035</c:v>
                </c:pt>
                <c:pt idx="1">
                  <c:v>0.45098039215686275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6-4252-AAE4-A72D80B5915D}"/>
            </c:ext>
          </c:extLst>
        </c:ser>
        <c:ser>
          <c:idx val="1"/>
          <c:order val="1"/>
          <c:tx>
            <c:strRef>
              <c:f>'ST growth'!$AF$23</c:f>
              <c:strCache>
                <c:ptCount val="1"/>
                <c:pt idx="0">
                  <c:v>Increased profit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'ST growth'!$AF$24:$AF$25</c:f>
              <c:numCache>
                <c:formatCode>0%</c:formatCode>
                <c:ptCount val="2"/>
                <c:pt idx="0">
                  <c:v>0.25925925925925924</c:v>
                </c:pt>
                <c:pt idx="1">
                  <c:v>0.22875816993464052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6-4252-AAE4-A72D80B5915D}"/>
            </c:ext>
          </c:extLst>
        </c:ser>
        <c:ser>
          <c:idx val="2"/>
          <c:order val="2"/>
          <c:tx>
            <c:strRef>
              <c:f>'ST growth'!$AG$23</c:f>
              <c:strCache>
                <c:ptCount val="1"/>
                <c:pt idx="0">
                  <c:v>Increased market share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'ST growth'!$AG$24:$AG$25</c:f>
              <c:numCache>
                <c:formatCode>0%</c:formatCode>
                <c:ptCount val="2"/>
                <c:pt idx="0">
                  <c:v>0.1111111111111111</c:v>
                </c:pt>
                <c:pt idx="1">
                  <c:v>0.12418300653594772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F6-4252-AAE4-A72D80B5915D}"/>
            </c:ext>
          </c:extLst>
        </c:ser>
        <c:ser>
          <c:idx val="3"/>
          <c:order val="3"/>
          <c:tx>
            <c:strRef>
              <c:f>'ST growth'!$AH$23</c:f>
              <c:strCache>
                <c:ptCount val="1"/>
                <c:pt idx="0">
                  <c:v>Increased sales volume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'ST growth'!$AH$24:$AH$25</c:f>
              <c:numCache>
                <c:formatCode>0%</c:formatCode>
                <c:ptCount val="2"/>
                <c:pt idx="0">
                  <c:v>0.14814814814814814</c:v>
                </c:pt>
                <c:pt idx="1">
                  <c:v>9.8039215686274508E-2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F6-4252-AAE4-A72D80B5915D}"/>
            </c:ext>
          </c:extLst>
        </c:ser>
        <c:ser>
          <c:idx val="4"/>
          <c:order val="4"/>
          <c:tx>
            <c:strRef>
              <c:f>'ST growth'!$AI$23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'ST growth'!$AI$24:$AI$25</c:f>
              <c:numCache>
                <c:formatCode>0%</c:formatCode>
                <c:ptCount val="2"/>
                <c:pt idx="0">
                  <c:v>0.1111111111111111</c:v>
                </c:pt>
                <c:pt idx="1">
                  <c:v>9.8039215686274508E-2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F6-4252-AAE4-A72D80B5915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74902640"/>
        <c:axId val="1474905968"/>
      </c:barChart>
      <c:catAx>
        <c:axId val="1474902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4905968"/>
        <c:crosses val="autoZero"/>
        <c:auto val="1"/>
        <c:lblAlgn val="ctr"/>
        <c:lblOffset val="100"/>
        <c:noMultiLvlLbl val="0"/>
      </c:catAx>
      <c:valAx>
        <c:axId val="14749059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490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does your company primarily define growth in the long term (3-5 years)?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'LT growth'!$AE$23</c:f>
              <c:strCache>
                <c:ptCount val="1"/>
                <c:pt idx="0">
                  <c:v>Increased profit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'LT growth'!$AE$24:$AE$25</c:f>
              <c:numCache>
                <c:formatCode>0%</c:formatCode>
                <c:ptCount val="2"/>
                <c:pt idx="0">
                  <c:v>0.29629629629629628</c:v>
                </c:pt>
                <c:pt idx="1">
                  <c:v>0.30065359477124182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8-4FE8-BE7E-F379462ECB69}"/>
            </c:ext>
          </c:extLst>
        </c:ser>
        <c:ser>
          <c:idx val="1"/>
          <c:order val="1"/>
          <c:tx>
            <c:strRef>
              <c:f>'LT growth'!$AF$23</c:f>
              <c:strCache>
                <c:ptCount val="1"/>
                <c:pt idx="0">
                  <c:v>Increased revenue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'LT growth'!$AF$24:$AF$25</c:f>
              <c:numCache>
                <c:formatCode>0%</c:formatCode>
                <c:ptCount val="2"/>
                <c:pt idx="0">
                  <c:v>0.18518518518518517</c:v>
                </c:pt>
                <c:pt idx="1">
                  <c:v>0.29411764705882354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8-4FE8-BE7E-F379462ECB69}"/>
            </c:ext>
          </c:extLst>
        </c:ser>
        <c:ser>
          <c:idx val="2"/>
          <c:order val="2"/>
          <c:tx>
            <c:strRef>
              <c:f>'LT growth'!$AG$23</c:f>
              <c:strCache>
                <c:ptCount val="1"/>
                <c:pt idx="0">
                  <c:v>Increased market share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'LT growth'!$AG$24:$AG$25</c:f>
              <c:numCache>
                <c:formatCode>0%</c:formatCode>
                <c:ptCount val="2"/>
                <c:pt idx="0">
                  <c:v>0.36</c:v>
                </c:pt>
                <c:pt idx="1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C8-4FE8-BE7E-F379462ECB69}"/>
            </c:ext>
          </c:extLst>
        </c:ser>
        <c:ser>
          <c:idx val="3"/>
          <c:order val="3"/>
          <c:tx>
            <c:strRef>
              <c:f>'LT growth'!$AH$23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'LT growth'!$AH$24:$AH$25</c:f>
              <c:numCache>
                <c:formatCode>0%</c:formatCode>
                <c:ptCount val="2"/>
                <c:pt idx="0">
                  <c:v>0.1111111111111111</c:v>
                </c:pt>
                <c:pt idx="1">
                  <c:v>0.13725490196078433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C8-4FE8-BE7E-F379462ECB69}"/>
            </c:ext>
          </c:extLst>
        </c:ser>
        <c:ser>
          <c:idx val="4"/>
          <c:order val="4"/>
          <c:tx>
            <c:strRef>
              <c:f>'LT growth'!$AI$23</c:f>
              <c:strCache>
                <c:ptCount val="1"/>
                <c:pt idx="0">
                  <c:v>Increased sales volume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growth'!$AD$24:$AD$25</c:f>
              <c:strCache>
                <c:ptCount val="2"/>
                <c:pt idx="0">
                  <c:v>Non-U.S.</c:v>
                </c:pt>
                <c:pt idx="1">
                  <c:v>U.S.</c:v>
                </c:pt>
              </c:strCache>
            </c:strRef>
          </c:cat>
          <c:val>
            <c:numRef>
              <c:f>'LT growth'!$AI$24:$AI$25</c:f>
              <c:numCache>
                <c:formatCode>0%</c:formatCode>
                <c:ptCount val="2"/>
                <c:pt idx="0">
                  <c:v>3.7037037037037035E-2</c:v>
                </c:pt>
                <c:pt idx="1">
                  <c:v>4.5751633986928102E-2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C8-4FE8-BE7E-F379462ECB6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78074048"/>
        <c:axId val="1478074880"/>
      </c:barChart>
      <c:catAx>
        <c:axId val="147807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074880"/>
        <c:crosses val="autoZero"/>
        <c:auto val="1"/>
        <c:lblAlgn val="ctr"/>
        <c:lblOffset val="100"/>
        <c:noMultiLvlLbl val="0"/>
      </c:catAx>
      <c:valAx>
        <c:axId val="147807488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07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What do you see as the main barriers to your company's short-term (1-3 year) growth plans?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Barriers!$BN$24</c:f>
              <c:strCache>
                <c:ptCount val="1"/>
                <c:pt idx="0">
                  <c:v>Non-U.S.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Barriers!$BO$23:$BX$23</c:f>
              <c:strCache>
                <c:ptCount val="10"/>
                <c:pt idx="0">
                  <c:v>ESG regulations</c:v>
                </c:pt>
                <c:pt idx="1">
                  <c:v>Other</c:v>
                </c:pt>
                <c:pt idx="2">
                  <c:v>Raw material shortages</c:v>
                </c:pt>
                <c:pt idx="3">
                  <c:v>Interest rate increases</c:v>
                </c:pt>
                <c:pt idx="4">
                  <c:v>Geopolitics</c:v>
                </c:pt>
                <c:pt idx="5">
                  <c:v>Budget constraints</c:v>
                </c:pt>
                <c:pt idx="6">
                  <c:v>Supply chain delays</c:v>
                </c:pt>
                <c:pt idx="7">
                  <c:v>Inflation</c:v>
                </c:pt>
                <c:pt idx="8">
                  <c:v>Potential recession</c:v>
                </c:pt>
                <c:pt idx="9">
                  <c:v>Labor/talent shortages</c:v>
                </c:pt>
              </c:strCache>
            </c:strRef>
          </c:cat>
          <c:val>
            <c:numRef>
              <c:f>Barriers!$BO$24:$BX$24</c:f>
              <c:numCache>
                <c:formatCode>0%</c:formatCode>
                <c:ptCount val="10"/>
                <c:pt idx="0">
                  <c:v>0.1111111111111111</c:v>
                </c:pt>
                <c:pt idx="1">
                  <c:v>0.1111111111111111</c:v>
                </c:pt>
                <c:pt idx="2">
                  <c:v>0.14814814814814814</c:v>
                </c:pt>
                <c:pt idx="3">
                  <c:v>0.22222222222222221</c:v>
                </c:pt>
                <c:pt idx="4">
                  <c:v>0.51851851851851849</c:v>
                </c:pt>
                <c:pt idx="5">
                  <c:v>0.44444444444444442</c:v>
                </c:pt>
                <c:pt idx="6">
                  <c:v>0.40740740740740738</c:v>
                </c:pt>
                <c:pt idx="7">
                  <c:v>0.66666666666666663</c:v>
                </c:pt>
                <c:pt idx="8">
                  <c:v>0.62962962962962965</c:v>
                </c:pt>
                <c:pt idx="9">
                  <c:v>0.51851851851851849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8-40E7-A8D6-67FF73EDC6F1}"/>
            </c:ext>
          </c:extLst>
        </c:ser>
        <c:ser>
          <c:idx val="1"/>
          <c:order val="1"/>
          <c:tx>
            <c:strRef>
              <c:f>Barriers!$BN$25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Barriers!$BO$23:$BX$23</c:f>
              <c:strCache>
                <c:ptCount val="10"/>
                <c:pt idx="0">
                  <c:v>ESG regulations</c:v>
                </c:pt>
                <c:pt idx="1">
                  <c:v>Other</c:v>
                </c:pt>
                <c:pt idx="2">
                  <c:v>Raw material shortages</c:v>
                </c:pt>
                <c:pt idx="3">
                  <c:v>Interest rate increases</c:v>
                </c:pt>
                <c:pt idx="4">
                  <c:v>Geopolitics</c:v>
                </c:pt>
                <c:pt idx="5">
                  <c:v>Budget constraints</c:v>
                </c:pt>
                <c:pt idx="6">
                  <c:v>Supply chain delays</c:v>
                </c:pt>
                <c:pt idx="7">
                  <c:v>Inflation</c:v>
                </c:pt>
                <c:pt idx="8">
                  <c:v>Potential recession</c:v>
                </c:pt>
                <c:pt idx="9">
                  <c:v>Labor/talent shortages</c:v>
                </c:pt>
              </c:strCache>
            </c:strRef>
          </c:cat>
          <c:val>
            <c:numRef>
              <c:f>Barriers!$BO$25:$BX$25</c:f>
              <c:numCache>
                <c:formatCode>0%</c:formatCode>
                <c:ptCount val="10"/>
                <c:pt idx="0">
                  <c:v>4.5751633986928102E-2</c:v>
                </c:pt>
                <c:pt idx="1">
                  <c:v>6.535947712418301E-2</c:v>
                </c:pt>
                <c:pt idx="2">
                  <c:v>0.23529411764705882</c:v>
                </c:pt>
                <c:pt idx="3">
                  <c:v>0.30065359477124182</c:v>
                </c:pt>
                <c:pt idx="4">
                  <c:v>0.30718954248366015</c:v>
                </c:pt>
                <c:pt idx="5">
                  <c:v>0.37254901960784315</c:v>
                </c:pt>
                <c:pt idx="6">
                  <c:v>0.41830065359477125</c:v>
                </c:pt>
                <c:pt idx="7">
                  <c:v>0.6470588235294118</c:v>
                </c:pt>
                <c:pt idx="8">
                  <c:v>0.71241830065359479</c:v>
                </c:pt>
                <c:pt idx="9">
                  <c:v>0.71895424836601307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18-40E7-A8D6-67FF73EDC6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32737920"/>
        <c:axId val="1232730848"/>
      </c:barChart>
      <c:catAx>
        <c:axId val="1232737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730848"/>
        <c:crosses val="autoZero"/>
        <c:auto val="1"/>
        <c:lblAlgn val="ctr"/>
        <c:lblOffset val="100"/>
        <c:noMultiLvlLbl val="0"/>
      </c:catAx>
      <c:valAx>
        <c:axId val="123273084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73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Which of the following external factors do you see as most beneficial to your company's short-term (1-3 year) growth plans? 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Accelerators!$AR$24</c:f>
              <c:strCache>
                <c:ptCount val="1"/>
                <c:pt idx="0">
                  <c:v>Non-U.S.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Accelerators!$AS$23:$AZ$23</c:f>
              <c:strCache>
                <c:ptCount val="8"/>
                <c:pt idx="0">
                  <c:v>New trade agreements</c:v>
                </c:pt>
                <c:pt idx="1">
                  <c:v>Other</c:v>
                </c:pt>
                <c:pt idx="2">
                  <c:v>Growing demand for ethical and sustainable products</c:v>
                </c:pt>
                <c:pt idx="3">
                  <c:v>Changing consumer spending patterns</c:v>
                </c:pt>
                <c:pt idx="4">
                  <c:v>Favorable M&amp;A environment</c:v>
                </c:pt>
                <c:pt idx="5">
                  <c:v>Easing of supply constraints</c:v>
                </c:pt>
                <c:pt idx="6">
                  <c:v>Advances in technology</c:v>
                </c:pt>
                <c:pt idx="7">
                  <c:v>Easing of the talent shortage</c:v>
                </c:pt>
              </c:strCache>
            </c:strRef>
          </c:cat>
          <c:val>
            <c:numRef>
              <c:f>Accelerators!$AS$24:$AZ$24</c:f>
              <c:numCache>
                <c:formatCode>0%</c:formatCode>
                <c:ptCount val="8"/>
                <c:pt idx="0">
                  <c:v>0.1111111111111111</c:v>
                </c:pt>
                <c:pt idx="1">
                  <c:v>0.14814814814814814</c:v>
                </c:pt>
                <c:pt idx="2">
                  <c:v>0.48148148148148101</c:v>
                </c:pt>
                <c:pt idx="3">
                  <c:v>0.37037037037037035</c:v>
                </c:pt>
                <c:pt idx="4">
                  <c:v>0.44444444444444442</c:v>
                </c:pt>
                <c:pt idx="5">
                  <c:v>0.33333333333333331</c:v>
                </c:pt>
                <c:pt idx="6">
                  <c:v>0.70370370370370372</c:v>
                </c:pt>
                <c:pt idx="7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5C-4EFE-A671-2CBAA236EF73}"/>
            </c:ext>
          </c:extLst>
        </c:ser>
        <c:ser>
          <c:idx val="1"/>
          <c:order val="1"/>
          <c:tx>
            <c:strRef>
              <c:f>Accelerators!$AR$25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Accelerators!$AS$23:$AZ$23</c:f>
              <c:strCache>
                <c:ptCount val="8"/>
                <c:pt idx="0">
                  <c:v>New trade agreements</c:v>
                </c:pt>
                <c:pt idx="1">
                  <c:v>Other</c:v>
                </c:pt>
                <c:pt idx="2">
                  <c:v>Growing demand for ethical and sustainable products</c:v>
                </c:pt>
                <c:pt idx="3">
                  <c:v>Changing consumer spending patterns</c:v>
                </c:pt>
                <c:pt idx="4">
                  <c:v>Favorable M&amp;A environment</c:v>
                </c:pt>
                <c:pt idx="5">
                  <c:v>Easing of supply constraints</c:v>
                </c:pt>
                <c:pt idx="6">
                  <c:v>Advances in technology</c:v>
                </c:pt>
                <c:pt idx="7">
                  <c:v>Easing of the talent shortage</c:v>
                </c:pt>
              </c:strCache>
            </c:strRef>
          </c:cat>
          <c:val>
            <c:numRef>
              <c:f>Accelerators!$AS$25:$AZ$25</c:f>
              <c:numCache>
                <c:formatCode>0%</c:formatCode>
                <c:ptCount val="8"/>
                <c:pt idx="0">
                  <c:v>5.2287581699346407E-2</c:v>
                </c:pt>
                <c:pt idx="1">
                  <c:v>7.8431372549019607E-2</c:v>
                </c:pt>
                <c:pt idx="2">
                  <c:v>0.31372549019607843</c:v>
                </c:pt>
                <c:pt idx="3">
                  <c:v>0.39215686274509803</c:v>
                </c:pt>
                <c:pt idx="4">
                  <c:v>0.44444444444444442</c:v>
                </c:pt>
                <c:pt idx="5">
                  <c:v>0.47058823529411764</c:v>
                </c:pt>
                <c:pt idx="6">
                  <c:v>0.5816993464052288</c:v>
                </c:pt>
                <c:pt idx="7">
                  <c:v>0.60784313725490191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5C-4EFE-A671-2CBAA236EF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36105104"/>
        <c:axId val="1236104688"/>
      </c:barChart>
      <c:catAx>
        <c:axId val="1236105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104688"/>
        <c:crosses val="autoZero"/>
        <c:auto val="1"/>
        <c:lblAlgn val="ctr"/>
        <c:lblOffset val="100"/>
        <c:noMultiLvlLbl val="0"/>
      </c:catAx>
      <c:valAx>
        <c:axId val="12361046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610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Which one of the following stakeholders is most important to your company’s decision-making around growth in the short term (1-3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'ST stakeholders'!$AI$23</c:f>
              <c:strCache>
                <c:ptCount val="1"/>
                <c:pt idx="0">
                  <c:v>Non-U.S.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stakeholders'!$AJ$22:$AP$22</c:f>
              <c:strCache>
                <c:ptCount val="7"/>
                <c:pt idx="0">
                  <c:v>Communities</c:v>
                </c:pt>
                <c:pt idx="1">
                  <c:v>Other</c:v>
                </c:pt>
                <c:pt idx="2">
                  <c:v>Suppliers</c:v>
                </c:pt>
                <c:pt idx="3">
                  <c:v>Board of directors</c:v>
                </c:pt>
                <c:pt idx="4">
                  <c:v>Investors</c:v>
                </c:pt>
                <c:pt idx="5">
                  <c:v>Employees</c:v>
                </c:pt>
                <c:pt idx="6">
                  <c:v>Customers</c:v>
                </c:pt>
              </c:strCache>
            </c:strRef>
          </c:cat>
          <c:val>
            <c:numRef>
              <c:f>'ST stakeholders'!$AJ$23:$AP$23</c:f>
              <c:numCache>
                <c:formatCode>0%</c:formatCode>
                <c:ptCount val="7"/>
                <c:pt idx="0">
                  <c:v>3.7037037037037035E-2</c:v>
                </c:pt>
                <c:pt idx="1">
                  <c:v>3.7037037037037035E-2</c:v>
                </c:pt>
                <c:pt idx="3">
                  <c:v>7.407407407407407E-2</c:v>
                </c:pt>
                <c:pt idx="4">
                  <c:v>0.18518518518518517</c:v>
                </c:pt>
                <c:pt idx="5">
                  <c:v>3.7037037037037035E-2</c:v>
                </c:pt>
                <c:pt idx="6">
                  <c:v>0.62962962962962965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5-4E06-94D2-3DAC364E1047}"/>
            </c:ext>
          </c:extLst>
        </c:ser>
        <c:ser>
          <c:idx val="1"/>
          <c:order val="1"/>
          <c:tx>
            <c:strRef>
              <c:f>'ST stakeholders'!$AI$24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 stakeholders'!$AJ$22:$AP$22</c:f>
              <c:strCache>
                <c:ptCount val="7"/>
                <c:pt idx="0">
                  <c:v>Communities</c:v>
                </c:pt>
                <c:pt idx="1">
                  <c:v>Other</c:v>
                </c:pt>
                <c:pt idx="2">
                  <c:v>Suppliers</c:v>
                </c:pt>
                <c:pt idx="3">
                  <c:v>Board of directors</c:v>
                </c:pt>
                <c:pt idx="4">
                  <c:v>Investors</c:v>
                </c:pt>
                <c:pt idx="5">
                  <c:v>Employees</c:v>
                </c:pt>
                <c:pt idx="6">
                  <c:v>Customers</c:v>
                </c:pt>
              </c:strCache>
            </c:strRef>
          </c:cat>
          <c:val>
            <c:numRef>
              <c:f>'ST stakeholders'!$AJ$24:$AP$24</c:f>
              <c:numCache>
                <c:formatCode>0%</c:formatCode>
                <c:ptCount val="7"/>
                <c:pt idx="0">
                  <c:v>1.3071895424836602E-2</c:v>
                </c:pt>
                <c:pt idx="1">
                  <c:v>4.5751633986928102E-2</c:v>
                </c:pt>
                <c:pt idx="2">
                  <c:v>5.2287581699346407E-2</c:v>
                </c:pt>
                <c:pt idx="3">
                  <c:v>7.1895424836601302E-2</c:v>
                </c:pt>
                <c:pt idx="4">
                  <c:v>0.13071895424836602</c:v>
                </c:pt>
                <c:pt idx="5">
                  <c:v>0.13725490196078433</c:v>
                </c:pt>
                <c:pt idx="6">
                  <c:v>0.5490196078431373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F5-4E06-94D2-3DAC364E10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78075712"/>
        <c:axId val="1478073632"/>
      </c:barChart>
      <c:catAx>
        <c:axId val="1478075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073632"/>
        <c:crosses val="autoZero"/>
        <c:auto val="1"/>
        <c:lblAlgn val="ctr"/>
        <c:lblOffset val="100"/>
        <c:noMultiLvlLbl val="0"/>
      </c:catAx>
      <c:valAx>
        <c:axId val="14780736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07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Which one of the following stakeholders is most important to your company’s decision-making around growth in the long term (3-5 years)?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'LT stakeholders'!$AI$24</c:f>
              <c:strCache>
                <c:ptCount val="1"/>
                <c:pt idx="0">
                  <c:v>Non-U.S.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stakeholders'!$AJ$23:$AP$23</c:f>
              <c:strCache>
                <c:ptCount val="7"/>
                <c:pt idx="0">
                  <c:v>Suppliers</c:v>
                </c:pt>
                <c:pt idx="1">
                  <c:v>Communities</c:v>
                </c:pt>
                <c:pt idx="2">
                  <c:v>Other</c:v>
                </c:pt>
                <c:pt idx="3">
                  <c:v>Employees</c:v>
                </c:pt>
                <c:pt idx="4">
                  <c:v>Board of directors</c:v>
                </c:pt>
                <c:pt idx="5">
                  <c:v>Investors</c:v>
                </c:pt>
                <c:pt idx="6">
                  <c:v>Customers</c:v>
                </c:pt>
              </c:strCache>
            </c:strRef>
          </c:cat>
          <c:val>
            <c:numRef>
              <c:f>'LT stakeholders'!$AJ$24:$AP$24</c:f>
              <c:numCache>
                <c:formatCode>General</c:formatCode>
                <c:ptCount val="7"/>
                <c:pt idx="2" formatCode="0%">
                  <c:v>3.7037037037037035E-2</c:v>
                </c:pt>
                <c:pt idx="4" formatCode="0%">
                  <c:v>0.22222222222222221</c:v>
                </c:pt>
                <c:pt idx="5" formatCode="0%">
                  <c:v>0.40740740740740738</c:v>
                </c:pt>
                <c:pt idx="6" formatCode="0%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A-4012-8E33-882C0BF74624}"/>
            </c:ext>
          </c:extLst>
        </c:ser>
        <c:ser>
          <c:idx val="1"/>
          <c:order val="1"/>
          <c:tx>
            <c:strRef>
              <c:f>'LT stakeholders'!$AI$25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'LT stakeholders'!$AJ$23:$AP$23</c:f>
              <c:strCache>
                <c:ptCount val="7"/>
                <c:pt idx="0">
                  <c:v>Suppliers</c:v>
                </c:pt>
                <c:pt idx="1">
                  <c:v>Communities</c:v>
                </c:pt>
                <c:pt idx="2">
                  <c:v>Other</c:v>
                </c:pt>
                <c:pt idx="3">
                  <c:v>Employees</c:v>
                </c:pt>
                <c:pt idx="4">
                  <c:v>Board of directors</c:v>
                </c:pt>
                <c:pt idx="5">
                  <c:v>Investors</c:v>
                </c:pt>
                <c:pt idx="6">
                  <c:v>Customers</c:v>
                </c:pt>
              </c:strCache>
            </c:strRef>
          </c:cat>
          <c:val>
            <c:numRef>
              <c:f>'LT stakeholders'!$AJ$25:$AP$25</c:f>
              <c:numCache>
                <c:formatCode>0%</c:formatCode>
                <c:ptCount val="7"/>
                <c:pt idx="0">
                  <c:v>6.5789473684210523E-3</c:v>
                </c:pt>
                <c:pt idx="1">
                  <c:v>3.2894736842105261E-2</c:v>
                </c:pt>
                <c:pt idx="2">
                  <c:v>3.9473684210526314E-2</c:v>
                </c:pt>
                <c:pt idx="3">
                  <c:v>7.2368421052631582E-2</c:v>
                </c:pt>
                <c:pt idx="4">
                  <c:v>0.15131578947368421</c:v>
                </c:pt>
                <c:pt idx="5">
                  <c:v>0.21052631578947367</c:v>
                </c:pt>
                <c:pt idx="6">
                  <c:v>0.48684210526315791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0A-4012-8E33-882C0BF746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48645584"/>
        <c:axId val="1348647248"/>
      </c:barChart>
      <c:catAx>
        <c:axId val="134864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8647248"/>
        <c:crosses val="autoZero"/>
        <c:auto val="1"/>
        <c:lblAlgn val="ctr"/>
        <c:lblOffset val="100"/>
        <c:noMultiLvlLbl val="0"/>
      </c:catAx>
      <c:valAx>
        <c:axId val="134864724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864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Roboto Light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14A01-FCB2-4C53-B3AD-B96BA734C606}" type="datetimeFigureOut">
              <a:rPr lang="en-GB" smtClean="0">
                <a:latin typeface="Roboto Light" panose="02000000000000000000" pitchFamily="2" charset="0"/>
              </a:rPr>
              <a:t>07/12/2022</a:t>
            </a:fld>
            <a:endParaRPr lang="en-GB">
              <a:latin typeface="Roboto Light" panose="02000000000000000000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Roboto Light" panose="020000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818AD-EBF8-4BCE-ABA5-3B1A81B4F509}" type="slidenum">
              <a:rPr lang="en-GB" smtClean="0">
                <a:latin typeface="Roboto Light" panose="02000000000000000000" pitchFamily="2" charset="0"/>
              </a:rPr>
              <a:t>‹#›</a:t>
            </a:fld>
            <a:endParaRPr lang="en-GB">
              <a:latin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6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Roboto Light" panose="02000000000000000000" pitchFamily="2" charset="0"/>
              </a:defRPr>
            </a:lvl1pPr>
          </a:lstStyle>
          <a:p>
            <a:fld id="{75FA1BE9-63C4-EE43-9506-F641B945431E}" type="datetimeFigureOut">
              <a:rPr lang="en-US" smtClean="0"/>
              <a:pPr/>
              <a:t>12/7/22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Roboto Light" panose="02000000000000000000" pitchFamily="2" charset="0"/>
              </a:defRPr>
            </a:lvl1pPr>
          </a:lstStyle>
          <a:p>
            <a:fld id="{59AB0446-7963-9949-A5B2-B46F91687B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6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ain title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B0384BE3-7329-1CEB-7911-BC7F7558E0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4385" y="1881330"/>
            <a:ext cx="3855230" cy="121127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348C0-DAF2-67E2-1A2C-BA39ECABFA2F}"/>
              </a:ext>
            </a:extLst>
          </p:cNvPr>
          <p:cNvSpPr txBox="1">
            <a:spLocks/>
          </p:cNvSpPr>
          <p:nvPr userDrawn="1"/>
        </p:nvSpPr>
        <p:spPr>
          <a:xfrm>
            <a:off x="2402939" y="3262170"/>
            <a:ext cx="4338117" cy="605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Franklin Gothic Book" panose="020B0503020102020204" pitchFamily="34" charset="0"/>
                <a:ea typeface="Roboto" panose="02000000000000000000" pitchFamily="2" charset="0"/>
                <a:cs typeface="Franklin Gothic Book" panose="020B05030201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>
                <a:solidFill>
                  <a:schemeClr val="bg1"/>
                </a:solidFill>
              </a:rPr>
              <a:t>Where Innovative Organizations Are Placing Bets and Taking Chances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FDFB0B6-0659-0149-75C2-7417B172D3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34975" y="1419622"/>
            <a:ext cx="2074049" cy="25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11676-A8EF-35ED-B096-0474DB600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 sz="21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 sz="18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 sz="15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 sz="15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F0A67-8BDE-58B1-94AB-ED5474619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21EEF-2D5B-839C-4468-5762BA4B6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4B00E-3A62-66F0-18F7-E3CA1FBCF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C610F35-F36B-71A7-5DB8-6099FCAAE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40568"/>
            <a:ext cx="2949178" cy="802481"/>
          </a:xfrm>
        </p:spPr>
        <p:txBody>
          <a:bodyPr anchor="b"/>
          <a:lstStyle>
            <a:lvl1pPr>
              <a:defRPr sz="2400" b="0" i="0"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1807A52-136D-5D60-819D-13FBD085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1688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B967-AEEB-2267-E21A-85F84AB5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740568"/>
            <a:ext cx="2949178" cy="802481"/>
          </a:xfrm>
        </p:spPr>
        <p:txBody>
          <a:bodyPr anchor="b"/>
          <a:lstStyle>
            <a:lvl1pPr>
              <a:defRPr sz="2400" b="0" i="0"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D6AAC-239A-1CE8-4663-81FC5411F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59A2A-E57D-9E63-E596-A0300D88B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9BFF3-674D-2CD3-FF71-DA137E99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CE2F0-D044-FD90-5B29-2DA40D10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9334A-F785-4270-7058-468EFF63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5615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EF2AD-4556-E9D8-C273-AFB8CEE90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82290"/>
            <a:ext cx="6858000" cy="1790700"/>
          </a:xfrm>
        </p:spPr>
        <p:txBody>
          <a:bodyPr anchor="b">
            <a:normAutofit/>
          </a:bodyPr>
          <a:lstStyle>
            <a:lvl1pPr algn="ctr">
              <a:defRPr sz="4000"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57ABB-2964-0851-9475-3C859CC8B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133-0943-2E02-73DA-7071A329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B0529-7CA3-EF5C-1E96-A9EB042D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3B1B0-B05F-D15A-6F12-50619480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96941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9230-D174-A81F-E8A7-3E55FAE9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E4796-8432-04FA-F7B7-626EDA317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61B48-CCAC-18C8-F297-8A471746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76EB-BD6E-BAB5-C234-098C6111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4A4A6-8DA9-CDC1-24B0-0A6A3BC1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9444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359C5-44FC-4560-E28C-6C81CA19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5D189-D7CC-F453-D79B-3AC417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58511-11E3-0479-0107-4B2DA765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7027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5C264-E6FA-C11A-BB24-E56A1B530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0791E-5FB4-D111-0934-491EBF20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93157-E34A-8350-70EC-8739A606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60CE1-BC91-F07D-C380-65F641CE3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7CF6DB8-2781-8F07-897C-98A43D5C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08301"/>
            <a:ext cx="8058149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106962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078E-09CF-2C7B-B979-649CEC49E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 sz="20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1EA39-802D-3EE1-10D3-33A9A572E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1C843-1678-1910-2C91-1C0BBA5C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B6B47-906D-D2AE-E747-C9F3D4A4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C328052-55F4-5964-0062-0639601BF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08301"/>
            <a:ext cx="8058149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0BD7C33-E52F-811D-2849-C15CD7007D5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03835" y="1369219"/>
            <a:ext cx="3886200" cy="3263504"/>
          </a:xfrm>
        </p:spPr>
        <p:txBody>
          <a:bodyPr/>
          <a:lstStyle>
            <a:lvl1pPr>
              <a:defRPr sz="2000"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868491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B19A2-C50B-03BB-3433-122AAE83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378460"/>
            <a:ext cx="3868340" cy="500345"/>
          </a:xfrm>
        </p:spPr>
        <p:txBody>
          <a:bodyPr anchor="b"/>
          <a:lstStyle>
            <a:lvl1pPr marL="0" indent="0">
              <a:buNone/>
              <a:defRPr sz="1800" b="0" i="0"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35189-39CF-7A9F-0A6A-ACE8FEDCE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9B56AB-AA4D-24B0-7271-31039823B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378460"/>
            <a:ext cx="3887391" cy="500346"/>
          </a:xfrm>
        </p:spPr>
        <p:txBody>
          <a:bodyPr anchor="b"/>
          <a:lstStyle>
            <a:lvl1pPr marL="0" indent="0">
              <a:buNone/>
              <a:defRPr sz="1800" b="0" i="0"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B1C1C-EACF-2821-8DE4-D3F0B664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AF33E-8384-8986-BFA1-A0F0B19DB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8B4F8-9F88-6DC8-0332-C2757449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2B62D66-7398-FA24-08D6-EF8B66F0931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29149" y="1878806"/>
            <a:ext cx="3887391" cy="2763441"/>
          </a:xfrm>
        </p:spPr>
        <p:txBody>
          <a:bodyPr/>
          <a:lstStyle>
            <a:lvl1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4pPr>
            <a:lvl5pPr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171EBE0-3833-73DB-D609-87E46F660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59" y="808301"/>
            <a:ext cx="8059340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560476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CF7D78D-7060-164C-9E1F-E543674CA5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402864"/>
            <a:ext cx="8229600" cy="3222475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>
              <a:defRPr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5AC0088-B1F9-E243-BEBD-FF192BA5E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808301"/>
            <a:ext cx="8229600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216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BBB71-E598-A842-B0F2-58587D03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5F1D2-C0F9-B5BD-0680-A3EADC91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B3720E-57BD-7ABF-B2F4-4EE4C128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461B888-A7CE-DD3D-2C5E-F20BF937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47270"/>
            <a:ext cx="8058149" cy="50034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="0" i="0">
                <a:latin typeface="+mj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733843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25DA8-2E89-73B7-E0B8-80E8B9A8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7054"/>
            <a:ext cx="7886700" cy="550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38562-89D6-6641-2B48-BEDC3BB0B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9111F-61D7-9D99-8823-1586154B9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876005"/>
            <a:ext cx="20574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71C11-3497-95FE-C751-0F0B6E530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876005"/>
            <a:ext cx="30861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7179D-73FF-9FEB-04BB-007D23987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876005"/>
            <a:ext cx="20574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171BAD-38D1-68F6-B766-85BDBD59E2AB}"/>
              </a:ext>
            </a:extLst>
          </p:cNvPr>
          <p:cNvCxnSpPr>
            <a:cxnSpLocks/>
          </p:cNvCxnSpPr>
          <p:nvPr userDrawn="1"/>
        </p:nvCxnSpPr>
        <p:spPr>
          <a:xfrm>
            <a:off x="457199" y="654627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6FEDCE-436B-F902-8688-642DF692B40B}"/>
              </a:ext>
            </a:extLst>
          </p:cNvPr>
          <p:cNvCxnSpPr>
            <a:cxnSpLocks/>
          </p:cNvCxnSpPr>
          <p:nvPr userDrawn="1"/>
        </p:nvCxnSpPr>
        <p:spPr>
          <a:xfrm>
            <a:off x="457199" y="4807084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geRef">
            <a:extLst>
              <a:ext uri="{FF2B5EF4-FFF2-40B4-BE49-F238E27FC236}">
                <a16:creationId xmlns:a16="http://schemas.microsoft.com/office/drawing/2014/main" id="{BAAB043D-649F-33AE-0352-487B2CDD25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15485" y="4868222"/>
            <a:ext cx="427038" cy="16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defTabSz="847725" eaLnBrk="0" hangingPunct="0"/>
            <a:fld id="{A23EA7B4-8CC6-254A-AC56-56E57222A67E}" type="slidenum">
              <a:rPr lang="en-US" sz="800" b="0" i="0">
                <a:solidFill>
                  <a:srgbClr val="666666"/>
                </a:solidFill>
                <a:latin typeface="+mj-lt"/>
                <a:ea typeface="Akzidenz-Grotesk Std Light" charset="0"/>
                <a:cs typeface="Akzidenz-Grotesk Std Light" charset="0"/>
              </a:rPr>
              <a:pPr algn="r" defTabSz="847725" eaLnBrk="0" hangingPunct="0"/>
              <a:t>‹#›</a:t>
            </a:fld>
            <a:endParaRPr lang="en-US" sz="800" b="0" i="0" dirty="0">
              <a:solidFill>
                <a:srgbClr val="666666"/>
              </a:solidFill>
              <a:latin typeface="+mj-lt"/>
              <a:ea typeface="Akzidenz-Grotesk Std Light" charset="0"/>
              <a:cs typeface="Akzidenz-Grotesk Std Light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F3FB43-FD6E-3E62-9C56-6CCE1B86EE6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198" y="310399"/>
            <a:ext cx="2074049" cy="2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6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4" r:id="rId2"/>
    <p:sldLayoutId id="2147483806" r:id="rId3"/>
    <p:sldLayoutId id="2147483809" r:id="rId4"/>
    <p:sldLayoutId id="2147483805" r:id="rId5"/>
    <p:sldLayoutId id="2147483807" r:id="rId6"/>
    <p:sldLayoutId id="2147483808" r:id="rId7"/>
    <p:sldLayoutId id="2147483816" r:id="rId8"/>
    <p:sldLayoutId id="2147483810" r:id="rId9"/>
    <p:sldLayoutId id="2147483811" r:id="rId10"/>
    <p:sldLayoutId id="214748381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+mj-lt"/>
          <a:ea typeface="Roboto Light" panose="02000000000000000000" pitchFamily="2" charset="0"/>
          <a:cs typeface="Roboto Light" panose="02000000000000000000" pitchFamily="2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8614AAC-4685-F94E-6401-BE8D7C2D4A53}"/>
              </a:ext>
            </a:extLst>
          </p:cNvPr>
          <p:cNvSpPr txBox="1">
            <a:spLocks/>
          </p:cNvSpPr>
          <p:nvPr/>
        </p:nvSpPr>
        <p:spPr>
          <a:xfrm>
            <a:off x="2898178" y="4371950"/>
            <a:ext cx="334764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U.S. Versus Non-U.S. Breakdown</a:t>
            </a:r>
          </a:p>
        </p:txBody>
      </p:sp>
    </p:spTree>
    <p:extLst>
      <p:ext uri="{BB962C8B-B14F-4D97-AF65-F5344CB8AC3E}">
        <p14:creationId xmlns:p14="http://schemas.microsoft.com/office/powerpoint/2010/main" val="57844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>
                <a:latin typeface="Franklin Gothic Book" panose="020B0503020102020204" pitchFamily="34" charset="0"/>
              </a:rPr>
              <a:t>Customers and investors come first in the </a:t>
            </a:r>
            <a:r>
              <a:rPr lang="en-US" sz="2700">
                <a:latin typeface="Franklin Gothic Book" panose="020B0503020102020204" pitchFamily="34" charset="0"/>
              </a:rPr>
              <a:t>long term.</a:t>
            </a:r>
            <a:endParaRPr lang="en-US" sz="2700" dirty="0">
              <a:latin typeface="Franklin Gothic Book" panose="020B05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20032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Customers represented the most important stakeholders when making decisions relating to long-term growth for 49% of U.S. respondents, and for non-U.S. respondents, the most important stakeholders were investors (41%).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00E0B-E785-248C-71F5-8E65DD30A7E9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N=180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E402578-E4E3-E436-84DC-3CA1DE8E41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254743"/>
              </p:ext>
            </p:extLst>
          </p:nvPr>
        </p:nvGraphicFramePr>
        <p:xfrm>
          <a:off x="457198" y="1413321"/>
          <a:ext cx="5267327" cy="3160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27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Franklin Gothic Book" panose="020B0503020102020204" pitchFamily="34" charset="0"/>
              </a:rPr>
              <a:t>U.S. leaders are more optimistic about the short term.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21% of U.S. respondents rated their companies’ short-term growth prospects as “excellent,” compared to just 4% of non-U.S. respondents.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A217EE-27A0-C60D-5857-D599C55EC7CE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N=180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39FC71A-B119-17B7-0AEE-42FD469405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363118"/>
              </p:ext>
            </p:extLst>
          </p:nvPr>
        </p:nvGraphicFramePr>
        <p:xfrm>
          <a:off x="457197" y="1419622"/>
          <a:ext cx="5267327" cy="31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96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>
                <a:latin typeface="Franklin Gothic Book" panose="020B0503020102020204" pitchFamily="34" charset="0"/>
              </a:rPr>
              <a:t>U.S. leaders are also more optimistic about the long term.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49% of U.S. respondents rated their companies’ long-term growth prospects as “excellent,” while 37% of non-U.S. respondents said the same.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5C9A21-F6B2-198A-6A34-543C56BB2C83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N=179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3EED050-DD54-21A3-7F55-A50825B6F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86507"/>
              </p:ext>
            </p:extLst>
          </p:nvPr>
        </p:nvGraphicFramePr>
        <p:xfrm>
          <a:off x="451889" y="1419621"/>
          <a:ext cx="5272635" cy="3163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642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>
                <a:latin typeface="Franklin Gothic Book" panose="020B0503020102020204" pitchFamily="34" charset="0"/>
              </a:rPr>
              <a:t>Revenue defines short-term growth.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Increased revenue was the most common measure of short-term growth for 45% of U.S. respondents and 37% of non-U.S. respondents.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E4A94F-2A07-37F0-D067-2961B9DBC6C6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N=180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CADD8AE-F059-8292-E709-298BAC097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656231"/>
              </p:ext>
            </p:extLst>
          </p:nvPr>
        </p:nvGraphicFramePr>
        <p:xfrm>
          <a:off x="457197" y="1419622"/>
          <a:ext cx="5267327" cy="31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84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>
                <a:latin typeface="Franklin Gothic Book" panose="020B0503020102020204" pitchFamily="34" charset="0"/>
              </a:rPr>
              <a:t>Leaders are split on long-term growth definition.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While increased profit represented the most common measure of long-term growth for U.S. respondents (30%), for non-US respondents, it was increased market share (36%).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8A26A3-804A-6EDA-DA45-EDEA065CD431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N=180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720E89E-5895-0A41-BD90-43D6F50ECA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31518"/>
              </p:ext>
            </p:extLst>
          </p:nvPr>
        </p:nvGraphicFramePr>
        <p:xfrm>
          <a:off x="457197" y="1419622"/>
          <a:ext cx="5267327" cy="31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651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>
                <a:latin typeface="Franklin Gothic Book" panose="020B0503020102020204" pitchFamily="34" charset="0"/>
              </a:rPr>
              <a:t>New products and efficiencies lead the way.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7236296" y="1563688"/>
            <a:ext cx="1450503" cy="212365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U.S. respondents ranked new product or service development as their top growth strategy, while non-U.S. respondents prioritized improved operational efficiencies.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1F178C-2829-E271-76DD-8438C9E90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781008"/>
              </p:ext>
            </p:extLst>
          </p:nvPr>
        </p:nvGraphicFramePr>
        <p:xfrm>
          <a:off x="457199" y="1698228"/>
          <a:ext cx="3175000" cy="20256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992412892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val="148916331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Strategy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70402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product or service development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376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Expanding the customer base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9023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Existing product or service improvements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8188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Digital transformation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0324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Improved operational efficiencies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646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Adding new capacity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2193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Mergers, acquisitions, and partnerships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1207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pricing strategies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0467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Venture investing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68055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40869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09EAE1-8504-ABC3-EED0-3117C97AD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841"/>
              </p:ext>
            </p:extLst>
          </p:nvPr>
        </p:nvGraphicFramePr>
        <p:xfrm>
          <a:off x="3779912" y="1695554"/>
          <a:ext cx="3111500" cy="20256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501269001"/>
                    </a:ext>
                  </a:extLst>
                </a:gridCol>
                <a:gridCol w="2501900">
                  <a:extLst>
                    <a:ext uri="{9D8B030D-6E8A-4147-A177-3AD203B41FA5}">
                      <a16:colId xmlns:a16="http://schemas.microsoft.com/office/drawing/2014/main" val="335340418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Rank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Strategy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0826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Improved operational efficiencies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3918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Existing product or service improvements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4251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Expanding the customer base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0277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product or service development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4590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Digital transformation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71254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New pricing strategies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7684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Mergers, acquisitions and partnerships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5548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Adding new capacity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2737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Venture investing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1487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Other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5350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30AAE35-86DF-B79C-D0D1-28AEE0BDE652}"/>
              </a:ext>
            </a:extLst>
          </p:cNvPr>
          <p:cNvSpPr txBox="1"/>
          <p:nvPr/>
        </p:nvSpPr>
        <p:spPr>
          <a:xfrm>
            <a:off x="414792" y="1456702"/>
            <a:ext cx="1234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Franklin Gothic Book" panose="020B0503020102020204" pitchFamily="34" charset="0"/>
              </a:rPr>
              <a:t>U.S.</a:t>
            </a:r>
            <a:endParaRPr lang="en-GB" sz="1200" b="1" dirty="0">
              <a:latin typeface="Franklin Gothic Book" panose="020B0503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71895E-70F5-6C6D-F781-5409D866E5A0}"/>
              </a:ext>
            </a:extLst>
          </p:cNvPr>
          <p:cNvSpPr txBox="1"/>
          <p:nvPr/>
        </p:nvSpPr>
        <p:spPr>
          <a:xfrm>
            <a:off x="3779912" y="1458290"/>
            <a:ext cx="1234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Franklin Gothic Book" panose="020B0503020102020204" pitchFamily="34" charset="0"/>
              </a:rPr>
              <a:t>Non-U.S.</a:t>
            </a:r>
            <a:endParaRPr lang="en-GB" sz="1200" b="1" dirty="0">
              <a:latin typeface="Franklin Gothic Book" panose="020B0503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D2AC32-7FF9-0516-E428-00214AC82A14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N=179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8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>
                <a:latin typeface="Franklin Gothic Book" panose="020B0503020102020204" pitchFamily="34" charset="0"/>
              </a:rPr>
              <a:t>The talent crunch and inflation are the biggest blockers.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8309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Talent shortages represented the most significant barrier to growth for 72% of U.S. respondents, and for non-U.S. respondents, it was inflation (67%).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A54DF-1CBF-5544-7B85-6614F268A54E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N=180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0516098-17EA-B37D-D92C-B8C3347B22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846841"/>
              </p:ext>
            </p:extLst>
          </p:nvPr>
        </p:nvGraphicFramePr>
        <p:xfrm>
          <a:off x="457198" y="1396731"/>
          <a:ext cx="5267327" cy="3132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95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>
                <a:latin typeface="Franklin Gothic Book" panose="020B0503020102020204" pitchFamily="34" charset="0"/>
              </a:rPr>
              <a:t>Talent and tech are the main growth drivers.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An easing of the talent shortage represented the most significant growth driver for 61% of U.S. respondents, and for non-U.S. respondents, it was advances in technology (70%).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B2C26A-5AA7-78A8-9BCB-BA3C724ADF11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N=180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77FD36D-C4D0-815E-A986-5DC632DEE9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950497"/>
              </p:ext>
            </p:extLst>
          </p:nvPr>
        </p:nvGraphicFramePr>
        <p:xfrm>
          <a:off x="457198" y="1444154"/>
          <a:ext cx="5267327" cy="2999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199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B70B26-BD11-4DB0-AAFB-10A2192B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>
                <a:latin typeface="Franklin Gothic Book" panose="020B0503020102020204" pitchFamily="34" charset="0"/>
              </a:rPr>
              <a:t>The customer rules.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41EF8-7BF4-A5C4-4C2B-CED36A26D845}"/>
              </a:ext>
            </a:extLst>
          </p:cNvPr>
          <p:cNvSpPr txBox="1"/>
          <p:nvPr/>
        </p:nvSpPr>
        <p:spPr>
          <a:xfrm>
            <a:off x="5868144" y="1563688"/>
            <a:ext cx="2818655" cy="101566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Franklin Gothic Book" panose="020B0503020102020204" pitchFamily="34" charset="0"/>
              </a:rPr>
              <a:t>Customers represented the most important stakeholders when making decisions relating to short-term growth, according to 55% of U.S. respondents and 63% of non-U.S. respondents.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9D860-FAB7-EF7F-F4AF-E88BF1AE6D99}"/>
              </a:ext>
            </a:extLst>
          </p:cNvPr>
          <p:cNvSpPr txBox="1"/>
          <p:nvPr/>
        </p:nvSpPr>
        <p:spPr>
          <a:xfrm>
            <a:off x="457198" y="4443958"/>
            <a:ext cx="802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</a:rPr>
              <a:t>N=180</a:t>
            </a:r>
            <a:endParaRPr lang="en-GB" sz="12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F2B057D-F9A3-BF8C-9317-0167833449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93203"/>
              </p:ext>
            </p:extLst>
          </p:nvPr>
        </p:nvGraphicFramePr>
        <p:xfrm>
          <a:off x="457197" y="1381671"/>
          <a:ext cx="5267327" cy="31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54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TG Custom Colors 2">
      <a:dk1>
        <a:srgbClr val="082241"/>
      </a:dk1>
      <a:lt1>
        <a:srgbClr val="FFFFFF"/>
      </a:lt1>
      <a:dk2>
        <a:srgbClr val="082241"/>
      </a:dk2>
      <a:lt2>
        <a:srgbClr val="FFFFFF"/>
      </a:lt2>
      <a:accent1>
        <a:srgbClr val="082241"/>
      </a:accent1>
      <a:accent2>
        <a:srgbClr val="006393"/>
      </a:accent2>
      <a:accent3>
        <a:srgbClr val="618EB3"/>
      </a:accent3>
      <a:accent4>
        <a:srgbClr val="8FABC8"/>
      </a:accent4>
      <a:accent5>
        <a:srgbClr val="C1CEDF"/>
      </a:accent5>
      <a:accent6>
        <a:srgbClr val="DDE3EC"/>
      </a:accent6>
      <a:hlink>
        <a:srgbClr val="AFDDD1"/>
      </a:hlink>
      <a:folHlink>
        <a:srgbClr val="BEBD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ales and Marketing Documents Content Type" ma:contentTypeID="0x01010036118BF251209A4CA42196A4C2C9ABA00044F5302AF70EA143B2E01B33B4434DB7" ma:contentTypeVersion="15" ma:contentTypeDescription="" ma:contentTypeScope="" ma:versionID="affddd422a82fd9c654721df6a635297">
  <xsd:schema xmlns:xsd="http://www.w3.org/2001/XMLSchema" xmlns:xs="http://www.w3.org/2001/XMLSchema" xmlns:p="http://schemas.microsoft.com/office/2006/metadata/properties" xmlns:ns1="http://schemas.microsoft.com/sharepoint/v3" xmlns:ns2="ac443db5-1811-417e-bfdf-61f9a3728221" xmlns:ns3="63ea13cc-e74e-4d33-abe6-b5cdc01d9639" xmlns:ns4="cea7301b-98a6-4708-91df-dd66fbf5d5c2" targetNamespace="http://schemas.microsoft.com/office/2006/metadata/properties" ma:root="true" ma:fieldsID="7d6e768e2ba90eb3ed2077c373396195" ns1:_="" ns2:_="" ns3:_="" ns4:_="">
    <xsd:import namespace="http://schemas.microsoft.com/sharepoint/v3"/>
    <xsd:import namespace="ac443db5-1811-417e-bfdf-61f9a3728221"/>
    <xsd:import namespace="63ea13cc-e74e-4d33-abe6-b5cdc01d9639"/>
    <xsd:import namespace="cea7301b-98a6-4708-91df-dd66fbf5d5c2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3:o4b5841f0c884b37b7bf931ceaf87135" minOccurs="0"/>
                <xsd:element ref="ns1:PublishingStartDate" minOccurs="0"/>
                <xsd:element ref="ns1:PublishingExpirationDate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43db5-1811-417e-bfdf-61f9a372822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Enterprise Keywords" ma:fieldId="{23f27201-bee3-471e-b2e7-b64fd8b7ca38}" ma:taxonomyMulti="true" ma:sspId="de574272-aace-4539-961e-e6d65101c5e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355c7af-a582-4c52-915e-a5aeb0663c8a}" ma:internalName="TaxCatchAll" ma:showField="CatchAllData" ma:web="ac443db5-1811-417e-bfdf-61f9a37282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355c7af-a582-4c52-915e-a5aeb0663c8a}" ma:internalName="TaxCatchAllLabel" ma:readOnly="true" ma:showField="CatchAllDataLabel" ma:web="ac443db5-1811-417e-bfdf-61f9a37282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a13cc-e74e-4d33-abe6-b5cdc01d9639" elementFormDefault="qualified">
    <xsd:import namespace="http://schemas.microsoft.com/office/2006/documentManagement/types"/>
    <xsd:import namespace="http://schemas.microsoft.com/office/infopath/2007/PartnerControls"/>
    <xsd:element name="o4b5841f0c884b37b7bf931ceaf87135" ma:index="12" nillable="true" ma:taxonomy="true" ma:internalName="o4b5841f0c884b37b7bf931ceaf87135" ma:taxonomyFieldName="Sales_x0020_and_x0020_Marketing_x0020_Topic" ma:displayName="Sales and Marketing Topic" ma:default="" ma:fieldId="{84b5841f-0c88-4b37-b7bf-931ceaf87135}" ma:sspId="de574272-aace-4539-961e-e6d65101c5e9" ma:termSetId="39662f9e-a00f-4869-ad11-4107c4465bd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a7301b-98a6-4708-91df-dd66fbf5d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b5841f0c884b37b7bf931ceaf87135 xmlns="63ea13cc-e74e-4d33-abe6-b5cdc01d9639">
      <Terms xmlns="http://schemas.microsoft.com/office/infopath/2007/PartnerControls"/>
    </o4b5841f0c884b37b7bf931ceaf87135>
    <TaxCatchAll xmlns="ac443db5-1811-417e-bfdf-61f9a3728221"/>
    <PublishingExpirationDate xmlns="http://schemas.microsoft.com/sharepoint/v3" xsi:nil="true"/>
    <TaxKeywordTaxHTField xmlns="ac443db5-1811-417e-bfdf-61f9a3728221">
      <Terms xmlns="http://schemas.microsoft.com/office/infopath/2007/PartnerControls"/>
    </TaxKeywordTaxHTField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5A8A7-7DFA-44D1-9B8E-0711576636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c443db5-1811-417e-bfdf-61f9a3728221"/>
    <ds:schemaRef ds:uri="63ea13cc-e74e-4d33-abe6-b5cdc01d9639"/>
    <ds:schemaRef ds:uri="cea7301b-98a6-4708-91df-dd66fbf5d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2C77B8-BE18-419C-B6F9-0D6AE9750119}">
  <ds:schemaRefs>
    <ds:schemaRef ds:uri="http://purl.org/dc/dcmitype/"/>
    <ds:schemaRef ds:uri="cea7301b-98a6-4708-91df-dd66fbf5d5c2"/>
    <ds:schemaRef ds:uri="http://schemas.microsoft.com/office/2006/metadata/properties"/>
    <ds:schemaRef ds:uri="http://schemas.microsoft.com/sharepoint/v3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3ea13cc-e74e-4d33-abe6-b5cdc01d9639"/>
    <ds:schemaRef ds:uri="ac443db5-1811-417e-bfdf-61f9a3728221"/>
  </ds:schemaRefs>
</ds:datastoreItem>
</file>

<file path=customXml/itemProps3.xml><?xml version="1.0" encoding="utf-8"?>
<ds:datastoreItem xmlns:ds="http://schemas.openxmlformats.org/officeDocument/2006/customXml" ds:itemID="{E50ED570-48EF-46D1-86B5-14EAAD764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663</Words>
  <Application>Microsoft Macintosh PowerPoint</Application>
  <PresentationFormat>On-screen Show (16:9)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Roboto Light</vt:lpstr>
      <vt:lpstr>Arial</vt:lpstr>
      <vt:lpstr>Office Theme</vt:lpstr>
      <vt:lpstr>PowerPoint Presentation</vt:lpstr>
      <vt:lpstr>U.S. leaders are more optimistic about the short term.</vt:lpstr>
      <vt:lpstr>U.S. leaders are also more optimistic about the long term. </vt:lpstr>
      <vt:lpstr>Revenue defines short-term growth.</vt:lpstr>
      <vt:lpstr>Leaders are split on long-term growth definition.</vt:lpstr>
      <vt:lpstr>New products and efficiencies lead the way.</vt:lpstr>
      <vt:lpstr>The talent crunch and inflation are the biggest blockers.</vt:lpstr>
      <vt:lpstr>Talent and tech are the main growth drivers.</vt:lpstr>
      <vt:lpstr>The customer rules.</vt:lpstr>
      <vt:lpstr>Customers and investors come first in the long term.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James</dc:creator>
  <cp:lastModifiedBy>Scott Long</cp:lastModifiedBy>
  <cp:revision>36</cp:revision>
  <dcterms:created xsi:type="dcterms:W3CDTF">2016-04-06T15:43:46Z</dcterms:created>
  <dcterms:modified xsi:type="dcterms:W3CDTF">2022-12-07T19:32:34Z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0x01010036118BF251209A4CA42196A4C2C9ABA00044F5302AF70EA143B2E01B33B4434DB7</vt:lpwstr>
  </property>
  <property fmtid="{D5CDD505-2E9C-101B-9397-08002B2CF9AE}" pid="3" name="TaxKeyword">
    <vt:lpwstr/>
  </property>
  <property fmtid="{D5CDD505-2E9C-101B-9397-08002B2CF9AE}" pid="4" name="Sales and Marketing Topic">
    <vt:lpwstr/>
  </property>
  <property fmtid="{D5CDD505-2E9C-101B-9397-08002B2CF9AE}" pid="5" name="AuthorIds_UIVersion_512">
    <vt:lpwstr>47</vt:lpwstr>
  </property>
</Properties>
</file>